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Dosis" pitchFamily="2" charset="0"/>
      <p:regular r:id="rId19"/>
      <p:bold r:id="rId20"/>
    </p:embeddedFont>
    <p:embeddedFont>
      <p:font typeface="Nunito"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8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54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28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186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26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12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6070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7976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401118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0254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4247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3347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779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3531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97219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02944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1949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5260482"/>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0"/>
            <a:ext cx="3736800" cy="47352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76392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B</a:t>
            </a:r>
            <a:r>
              <a:rPr lang="id-ID" sz="1200" b="1" dirty="0">
                <a:latin typeface="Dosis"/>
                <a:ea typeface="Dosis"/>
                <a:cs typeface="Dosis"/>
                <a:sym typeface="Dosis"/>
              </a:rPr>
              <a:t>intang Sirius</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id-ID" sz="1200" dirty="0">
                <a:latin typeface="Dosis"/>
                <a:ea typeface="Dosis"/>
                <a:cs typeface="Dosis"/>
                <a:sym typeface="Dosis"/>
              </a:rPr>
              <a:t>Bintang.sirius.me@gmail.com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https://www.linkedin.com/in/bintangsirius/</a:t>
            </a:r>
            <a:endParaRPr sz="1200" dirty="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id-ID" sz="1217" i="1" dirty="0">
                <a:latin typeface="Nunito"/>
                <a:ea typeface="Nunito"/>
                <a:cs typeface="Nunito"/>
                <a:sym typeface="Nunito"/>
              </a:rPr>
              <a:t>M</a:t>
            </a:r>
            <a:r>
              <a:rPr lang="en-US" sz="1217" i="1" dirty="0" err="1">
                <a:solidFill>
                  <a:schemeClr val="dk1"/>
                </a:solidFill>
                <a:latin typeface="Nunito"/>
                <a:ea typeface="Nunito"/>
                <a:cs typeface="Nunito"/>
                <a:sym typeface="Nunito"/>
              </a:rPr>
              <a:t>erupakan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lulusan</a:t>
            </a:r>
            <a:r>
              <a:rPr lang="en-US" sz="1217" i="1" dirty="0">
                <a:solidFill>
                  <a:schemeClr val="dk1"/>
                </a:solidFill>
                <a:latin typeface="Nunito"/>
                <a:ea typeface="Nunito"/>
                <a:cs typeface="Nunito"/>
                <a:sym typeface="Nunito"/>
              </a:rPr>
              <a:t> S1 </a:t>
            </a:r>
            <a:r>
              <a:rPr lang="id-ID" sz="1217" i="1" dirty="0">
                <a:latin typeface="Nunito"/>
                <a:ea typeface="Nunito"/>
                <a:cs typeface="Nunito"/>
                <a:sym typeface="Nunito"/>
              </a:rPr>
              <a:t>M</a:t>
            </a:r>
            <a:r>
              <a:rPr lang="en-US" sz="1217" i="1" dirty="0" err="1">
                <a:solidFill>
                  <a:schemeClr val="dk1"/>
                </a:solidFill>
                <a:latin typeface="Nunito"/>
                <a:ea typeface="Nunito"/>
                <a:cs typeface="Nunito"/>
                <a:sym typeface="Nunito"/>
              </a:rPr>
              <a:t>atematika</a:t>
            </a:r>
            <a:r>
              <a:rPr lang="en-US" sz="1217" i="1" dirty="0">
                <a:solidFill>
                  <a:schemeClr val="dk1"/>
                </a:solidFill>
                <a:latin typeface="Nunito"/>
                <a:ea typeface="Nunito"/>
                <a:cs typeface="Nunito"/>
                <a:sym typeface="Nunito"/>
              </a:rPr>
              <a:t> di Universitas Negeri Jakarta yang </a:t>
            </a:r>
            <a:r>
              <a:rPr lang="en-US" sz="1217" i="1" dirty="0" err="1">
                <a:solidFill>
                  <a:schemeClr val="dk1"/>
                </a:solidFill>
                <a:latin typeface="Nunito"/>
                <a:ea typeface="Nunito"/>
                <a:cs typeface="Nunito"/>
                <a:sym typeface="Nunito"/>
              </a:rPr>
              <a:t>profesional</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integritas</a:t>
            </a:r>
            <a:r>
              <a:rPr lang="en-US" sz="1217" i="1" dirty="0">
                <a:solidFill>
                  <a:schemeClr val="dk1"/>
                </a:solidFill>
                <a:latin typeface="Nunito"/>
                <a:ea typeface="Nunito"/>
                <a:cs typeface="Nunito"/>
                <a:sym typeface="Nunito"/>
              </a:rPr>
              <a:t> yang </a:t>
            </a:r>
            <a:r>
              <a:rPr lang="en-US" sz="1217" i="1" dirty="0" err="1">
                <a:solidFill>
                  <a:schemeClr val="dk1"/>
                </a:solidFill>
                <a:latin typeface="Nunito"/>
                <a:ea typeface="Nunito"/>
                <a:cs typeface="Nunito"/>
                <a:sym typeface="Nunito"/>
              </a:rPr>
              <a:t>tinggi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minat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tinggi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bekerja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dibidang</a:t>
            </a:r>
            <a:r>
              <a:rPr lang="en-US" sz="1217" i="1" dirty="0">
                <a:solidFill>
                  <a:schemeClr val="dk1"/>
                </a:solidFill>
                <a:latin typeface="Nunito"/>
                <a:ea typeface="Nunito"/>
                <a:cs typeface="Nunito"/>
                <a:sym typeface="Nunito"/>
              </a:rPr>
              <a:t> data analyst. Telah </a:t>
            </a:r>
            <a:r>
              <a:rPr lang="en-US" sz="1217" i="1" dirty="0" err="1">
                <a:solidFill>
                  <a:schemeClr val="dk1"/>
                </a:solidFill>
                <a:latin typeface="Nunito"/>
                <a:ea typeface="Nunito"/>
                <a:cs typeface="Nunito"/>
                <a:sym typeface="Nunito"/>
              </a:rPr>
              <a:t>berpengalaman</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kemampuan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untuk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menganalisis</a:t>
            </a:r>
            <a:r>
              <a:rPr lang="en-US" sz="1217" i="1" dirty="0">
                <a:solidFill>
                  <a:schemeClr val="dk1"/>
                </a:solidFill>
                <a:latin typeface="Nunito"/>
                <a:ea typeface="Nunito"/>
                <a:cs typeface="Nunito"/>
                <a:sym typeface="Nunito"/>
              </a:rPr>
              <a:t> data </a:t>
            </a:r>
            <a:r>
              <a:rPr lang="en-US" sz="1217" i="1" dirty="0" err="1">
                <a:solidFill>
                  <a:schemeClr val="dk1"/>
                </a:solidFill>
                <a:latin typeface="Nunito"/>
                <a:ea typeface="Nunito"/>
                <a:cs typeface="Nunito"/>
                <a:sym typeface="Nunito"/>
              </a:rPr>
              <a:t>dengan</a:t>
            </a:r>
            <a:r>
              <a:rPr lang="en-US" sz="1217" i="1" dirty="0">
                <a:solidFill>
                  <a:schemeClr val="dk1"/>
                </a:solidFill>
                <a:latin typeface="Nunito"/>
                <a:ea typeface="Nunito"/>
                <a:cs typeface="Nunito"/>
                <a:sym typeface="Nunito"/>
              </a:rPr>
              <a:t> bai</a:t>
            </a:r>
            <a:r>
              <a:rPr lang="id-ID" sz="1217" i="1" dirty="0">
                <a:solidFill>
                  <a:schemeClr val="dk1"/>
                </a:solidFill>
                <a:latin typeface="Nunito"/>
                <a:ea typeface="Nunito"/>
                <a:cs typeface="Nunito"/>
                <a:sym typeface="Nunito"/>
              </a:rPr>
              <a:t>k, </a:t>
            </a:r>
            <a:r>
              <a:rPr lang="en-US" sz="1217" i="1" dirty="0" err="1">
                <a:solidFill>
                  <a:schemeClr val="dk1"/>
                </a:solidFill>
                <a:latin typeface="Nunito"/>
                <a:ea typeface="Nunito"/>
                <a:cs typeface="Nunito"/>
                <a:sym typeface="Nunito"/>
              </a:rPr>
              <a:t>teliti</a:t>
            </a:r>
            <a:r>
              <a:rPr lang="id-ID" sz="1217" i="1" dirty="0">
                <a:latin typeface="Nunito"/>
                <a:ea typeface="Nunito"/>
                <a:cs typeface="Nunito"/>
                <a:sym typeface="Nunito"/>
              </a:rPr>
              <a:t>, s</a:t>
            </a:r>
            <a:r>
              <a:rPr lang="id-ID" sz="1217" i="1" dirty="0">
                <a:solidFill>
                  <a:schemeClr val="dk1"/>
                </a:solidFill>
                <a:latin typeface="Nunito"/>
                <a:ea typeface="Nunito"/>
                <a:cs typeface="Nunito"/>
                <a:sym typeface="Nunito"/>
              </a:rPr>
              <a:t>erta </a:t>
            </a:r>
            <a:r>
              <a:rPr lang="en-US" sz="1217" i="1" dirty="0" err="1">
                <a:solidFill>
                  <a:schemeClr val="dk1"/>
                </a:solidFill>
                <a:latin typeface="Nunito"/>
                <a:ea typeface="Nunito"/>
                <a:cs typeface="Nunito"/>
                <a:sym typeface="Nunito"/>
              </a:rPr>
              <a:t>terampil</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dalam</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menggunakan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berbagai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perangkat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lunak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analisis</a:t>
            </a:r>
            <a:r>
              <a:rPr lang="en-US" sz="1217" i="1" dirty="0">
                <a:solidFill>
                  <a:schemeClr val="dk1"/>
                </a:solidFill>
                <a:latin typeface="Nunito"/>
                <a:ea typeface="Nunito"/>
                <a:cs typeface="Nunito"/>
                <a:sym typeface="Nunito"/>
              </a:rPr>
              <a:t> data </a:t>
            </a:r>
            <a:r>
              <a:rPr lang="en-US" sz="1217" i="1" dirty="0" err="1">
                <a:solidFill>
                  <a:schemeClr val="dk1"/>
                </a:solidFill>
                <a:latin typeface="Nunito"/>
                <a:ea typeface="Nunito"/>
                <a:cs typeface="Nunito"/>
                <a:sym typeface="Nunito"/>
              </a:rPr>
              <a:t>seperti</a:t>
            </a:r>
            <a:r>
              <a:rPr lang="en-US" sz="1217" i="1" dirty="0">
                <a:solidFill>
                  <a:schemeClr val="dk1"/>
                </a:solidFill>
                <a:latin typeface="Nunito"/>
                <a:ea typeface="Nunito"/>
                <a:cs typeface="Nunito"/>
                <a:sym typeface="Nunito"/>
              </a:rPr>
              <a:t> SQL, Excel, dan Python. </a:t>
            </a:r>
            <a:r>
              <a:rPr lang="en-US" sz="1217" i="1" dirty="0" err="1">
                <a:solidFill>
                  <a:schemeClr val="dk1"/>
                </a:solidFill>
                <a:latin typeface="Nunito"/>
                <a:ea typeface="Nunito"/>
                <a:cs typeface="Nunito"/>
                <a:sym typeface="Nunito"/>
              </a:rPr>
              <a:t>Selain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itu</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memiliki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keterampilan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komunikasi</a:t>
            </a:r>
            <a:r>
              <a:rPr lang="en-US" sz="1217" i="1" dirty="0">
                <a:solidFill>
                  <a:schemeClr val="dk1"/>
                </a:solidFill>
                <a:latin typeface="Nunito"/>
                <a:ea typeface="Nunito"/>
                <a:cs typeface="Nunito"/>
                <a:sym typeface="Nunito"/>
              </a:rPr>
              <a:t> yang </a:t>
            </a:r>
            <a:r>
              <a:rPr lang="en-US" sz="1217" i="1" dirty="0" err="1">
                <a:solidFill>
                  <a:schemeClr val="dk1"/>
                </a:solidFill>
                <a:latin typeface="Nunito"/>
                <a:ea typeface="Nunito"/>
                <a:cs typeface="Nunito"/>
                <a:sym typeface="Nunito"/>
              </a:rPr>
              <a:t>baik</a:t>
            </a:r>
            <a:r>
              <a:rPr lang="en-US" sz="1217" i="1" dirty="0">
                <a:solidFill>
                  <a:schemeClr val="dk1"/>
                </a:solidFill>
                <a:latin typeface="Nunito"/>
                <a:ea typeface="Nunito"/>
                <a:cs typeface="Nunito"/>
                <a:sym typeface="Nunito"/>
              </a:rPr>
              <a:t> dan </a:t>
            </a:r>
            <a:r>
              <a:rPr lang="en-US" sz="1217" i="1" dirty="0" err="1">
                <a:solidFill>
                  <a:schemeClr val="dk1"/>
                </a:solidFill>
                <a:latin typeface="Nunito"/>
                <a:ea typeface="Nunito"/>
                <a:cs typeface="Nunito"/>
                <a:sym typeface="Nunito"/>
              </a:rPr>
              <a:t>dapat</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bekerja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sama</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dengan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tim</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untuk</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mencapai</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tujuan</a:t>
            </a:r>
            <a:r>
              <a:rPr lang="en-US" sz="1217" i="1" dirty="0">
                <a:solidFill>
                  <a:schemeClr val="dk1"/>
                </a:solidFill>
                <a:latin typeface="Nunito"/>
                <a:ea typeface="Nunito"/>
                <a:cs typeface="Nunito"/>
                <a:sym typeface="Nunito"/>
              </a:rPr>
              <a:t> </a:t>
            </a:r>
            <a:r>
              <a:rPr lang="en-US" sz="1217" i="1" dirty="0" err="1">
                <a:solidFill>
                  <a:schemeClr val="dk1"/>
                </a:solidFill>
                <a:latin typeface="Nunito"/>
                <a:ea typeface="Nunito"/>
                <a:cs typeface="Nunito"/>
                <a:sym typeface="Nunito"/>
              </a:rPr>
              <a:t>bersama</a:t>
            </a:r>
            <a:r>
              <a:rPr lang="en-US" sz="1217" i="1" dirty="0">
                <a:solidFill>
                  <a:schemeClr val="dk1"/>
                </a:solidFill>
                <a:latin typeface="Nunito"/>
                <a:ea typeface="Nunito"/>
                <a:cs typeface="Nunito"/>
                <a:sym typeface="Nunito"/>
              </a:rPr>
              <a:t>.</a:t>
            </a:r>
            <a:endParaRPr sz="2790" i="1" dirty="0"/>
          </a:p>
        </p:txBody>
      </p:sp>
      <p:pic>
        <p:nvPicPr>
          <p:cNvPr id="3" name="Picture 2">
            <a:extLst>
              <a:ext uri="{FF2B5EF4-FFF2-40B4-BE49-F238E27FC236}">
                <a16:creationId xmlns:a16="http://schemas.microsoft.com/office/drawing/2014/main" id="{B5A79214-BF66-4E5B-8AAA-6377E8081200}"/>
              </a:ext>
            </a:extLst>
          </p:cNvPr>
          <p:cNvPicPr>
            <a:picLocks noChangeAspect="1"/>
          </p:cNvPicPr>
          <p:nvPr/>
        </p:nvPicPr>
        <p:blipFill>
          <a:blip r:embed="rId4"/>
          <a:stretch>
            <a:fillRect/>
          </a:stretch>
        </p:blipFill>
        <p:spPr>
          <a:xfrm>
            <a:off x="4786956" y="778969"/>
            <a:ext cx="1172994" cy="1172994"/>
          </a:xfrm>
          <a:prstGeom prst="ellipse">
            <a:avLst/>
          </a:prstGeom>
          <a:ln w="3175"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Annual Product Category Quality Analysis</a:t>
            </a:r>
            <a:endParaRPr sz="2220" b="1" dirty="0">
              <a:solidFill>
                <a:schemeClr val="lt1"/>
              </a:solidFill>
            </a:endParaRPr>
          </a:p>
        </p:txBody>
      </p:sp>
      <p:sp>
        <p:nvSpPr>
          <p:cNvPr id="56" name="Google Shape;56;p13"/>
          <p:cNvSpPr txBox="1">
            <a:spLocks noGrp="1"/>
          </p:cNvSpPr>
          <p:nvPr>
            <p:ph type="body" idx="1"/>
          </p:nvPr>
        </p:nvSpPr>
        <p:spPr>
          <a:xfrm>
            <a:off x="212846" y="915300"/>
            <a:ext cx="4344300" cy="3705000"/>
          </a:xfrm>
          <a:prstGeom prst="rect">
            <a:avLst/>
          </a:prstGeom>
        </p:spPr>
        <p:txBody>
          <a:bodyPr spcFirstLastPara="1" wrap="square" lIns="91425" tIns="91425" rIns="91425" bIns="91425" anchor="ctr" anchorCtr="0">
            <a:normAutofit/>
          </a:bodyPr>
          <a:lstStyle/>
          <a:p>
            <a:pPr marL="133350" lvl="0" indent="0" algn="r" rtl="0">
              <a:spcBef>
                <a:spcPts val="0"/>
              </a:spcBef>
              <a:spcAft>
                <a:spcPts val="0"/>
              </a:spcAft>
              <a:buClr>
                <a:schemeClr val="dk1"/>
              </a:buClr>
              <a:buSzPts val="1500"/>
              <a:buNone/>
            </a:pPr>
            <a:r>
              <a:rPr lang="id-ID" dirty="0">
                <a:solidFill>
                  <a:schemeClr val="dk1"/>
                </a:solidFill>
                <a:latin typeface="Dosis" pitchFamily="2" charset="0"/>
              </a:rPr>
              <a:t>Dapat dilihat pada grafik disamping, bahwa total </a:t>
            </a:r>
            <a:r>
              <a:rPr lang="id-ID" i="1" dirty="0">
                <a:solidFill>
                  <a:schemeClr val="dk1"/>
                </a:solidFill>
                <a:latin typeface="Dosis" pitchFamily="2" charset="0"/>
              </a:rPr>
              <a:t>revenue </a:t>
            </a:r>
            <a:r>
              <a:rPr lang="id-ID" dirty="0">
                <a:solidFill>
                  <a:schemeClr val="dk1"/>
                </a:solidFill>
                <a:latin typeface="Dosis" pitchFamily="2" charset="0"/>
              </a:rPr>
              <a:t>tahunan selalu naik setiap tahunnya, dengan kenaikan terbesar terjadi dari tahun 2016 ke 2017 dan </a:t>
            </a:r>
            <a:r>
              <a:rPr lang="id-ID" i="1" dirty="0">
                <a:solidFill>
                  <a:schemeClr val="dk1"/>
                </a:solidFill>
                <a:latin typeface="Dosis" pitchFamily="2" charset="0"/>
              </a:rPr>
              <a:t>revenue</a:t>
            </a:r>
            <a:r>
              <a:rPr lang="id-ID" dirty="0">
                <a:solidFill>
                  <a:schemeClr val="dk1"/>
                </a:solidFill>
                <a:latin typeface="Dosis" pitchFamily="2" charset="0"/>
              </a:rPr>
              <a:t> tertinggi di tahun 2018.</a:t>
            </a:r>
            <a:endParaRPr dirty="0">
              <a:solidFill>
                <a:schemeClr val="dk1"/>
              </a:solidFill>
              <a:latin typeface="Dosis" pitchFamily="2" charset="0"/>
            </a:endParaRPr>
          </a:p>
        </p:txBody>
      </p:sp>
      <p:pic>
        <p:nvPicPr>
          <p:cNvPr id="3" name="Picture 2">
            <a:extLst>
              <a:ext uri="{FF2B5EF4-FFF2-40B4-BE49-F238E27FC236}">
                <a16:creationId xmlns:a16="http://schemas.microsoft.com/office/drawing/2014/main" id="{8DCDD2F5-D570-4317-8F63-B467A5F3DAA2}"/>
              </a:ext>
            </a:extLst>
          </p:cNvPr>
          <p:cNvPicPr>
            <a:picLocks noChangeAspect="1"/>
          </p:cNvPicPr>
          <p:nvPr/>
        </p:nvPicPr>
        <p:blipFill>
          <a:blip r:embed="rId3"/>
          <a:stretch>
            <a:fillRect/>
          </a:stretch>
        </p:blipFill>
        <p:spPr>
          <a:xfrm>
            <a:off x="4563643" y="1195980"/>
            <a:ext cx="4580357" cy="2751539"/>
          </a:xfrm>
          <a:prstGeom prst="rect">
            <a:avLst/>
          </a:prstGeom>
        </p:spPr>
      </p:pic>
    </p:spTree>
    <p:extLst>
      <p:ext uri="{BB962C8B-B14F-4D97-AF65-F5344CB8AC3E}">
        <p14:creationId xmlns:p14="http://schemas.microsoft.com/office/powerpoint/2010/main" val="26783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572000" y="863950"/>
            <a:ext cx="4260300" cy="3705000"/>
          </a:xfrm>
          <a:prstGeom prst="rect">
            <a:avLst/>
          </a:prstGeom>
        </p:spPr>
        <p:txBody>
          <a:bodyPr spcFirstLastPara="1" wrap="square" lIns="91425" tIns="91425" rIns="91425" bIns="91425" anchor="ctr" anchorCtr="0">
            <a:normAutofit/>
          </a:bodyPr>
          <a:lstStyle/>
          <a:p>
            <a:pPr marL="133350" lvl="0" indent="0" algn="l" rtl="0">
              <a:spcBef>
                <a:spcPts val="0"/>
              </a:spcBef>
              <a:spcAft>
                <a:spcPts val="0"/>
              </a:spcAft>
              <a:buClr>
                <a:schemeClr val="dk1"/>
              </a:buClr>
              <a:buSzPts val="1500"/>
              <a:buNone/>
            </a:pPr>
            <a:r>
              <a:rPr lang="id-ID" dirty="0">
                <a:solidFill>
                  <a:schemeClr val="dk1"/>
                </a:solidFill>
                <a:latin typeface="Dosis" pitchFamily="2" charset="0"/>
              </a:rPr>
              <a:t>Begitu pula dengan </a:t>
            </a:r>
            <a:r>
              <a:rPr lang="id-ID" i="1" dirty="0">
                <a:solidFill>
                  <a:schemeClr val="dk1"/>
                </a:solidFill>
                <a:latin typeface="Dosis" pitchFamily="2" charset="0"/>
              </a:rPr>
              <a:t>revenue</a:t>
            </a:r>
            <a:r>
              <a:rPr lang="id-ID" dirty="0">
                <a:solidFill>
                  <a:schemeClr val="dk1"/>
                </a:solidFill>
                <a:latin typeface="Dosis" pitchFamily="2" charset="0"/>
              </a:rPr>
              <a:t> produk top tahunannya yang mengalami kenaikan setiap tahunnya walaupun setiap tahunnya memiliki jenis kategori top produk yang berbeda.</a:t>
            </a:r>
          </a:p>
          <a:p>
            <a:pPr marL="133350" lvl="0" indent="0" algn="l" rtl="0">
              <a:spcBef>
                <a:spcPts val="0"/>
              </a:spcBef>
              <a:spcAft>
                <a:spcPts val="0"/>
              </a:spcAft>
              <a:buClr>
                <a:schemeClr val="dk1"/>
              </a:buClr>
              <a:buSzPts val="1500"/>
              <a:buNone/>
            </a:pPr>
            <a:endParaRPr lang="id-ID"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id-ID" dirty="0">
                <a:solidFill>
                  <a:schemeClr val="dk1"/>
                </a:solidFill>
                <a:latin typeface="Dosis" pitchFamily="2" charset="0"/>
              </a:rPr>
              <a:t>Pada tahun 2018, perusahaan menghasilkan </a:t>
            </a:r>
            <a:r>
              <a:rPr lang="id-ID" i="1" dirty="0">
                <a:solidFill>
                  <a:schemeClr val="dk1"/>
                </a:solidFill>
                <a:latin typeface="Dosis" pitchFamily="2" charset="0"/>
              </a:rPr>
              <a:t>revenue</a:t>
            </a:r>
            <a:r>
              <a:rPr lang="id-ID" dirty="0">
                <a:solidFill>
                  <a:schemeClr val="dk1"/>
                </a:solidFill>
                <a:latin typeface="Dosis" pitchFamily="2" charset="0"/>
              </a:rPr>
              <a:t> paling tinggi dengan jenis kategori top produk kesehatan dan kecantikan (</a:t>
            </a:r>
            <a:r>
              <a:rPr lang="id-ID" i="1" dirty="0">
                <a:solidFill>
                  <a:schemeClr val="dk1"/>
                </a:solidFill>
                <a:latin typeface="Dosis" pitchFamily="2" charset="0"/>
              </a:rPr>
              <a:t>health_beauty</a:t>
            </a:r>
            <a:r>
              <a:rPr lang="id-ID" dirty="0">
                <a:solidFill>
                  <a:schemeClr val="dk1"/>
                </a:solidFill>
                <a:latin typeface="Dosis" pitchFamily="2" charset="0"/>
              </a:rPr>
              <a:t>).</a:t>
            </a:r>
            <a:endParaRPr dirty="0">
              <a:solidFill>
                <a:schemeClr val="dk1"/>
              </a:solidFill>
              <a:latin typeface="Dosis" pitchFamily="2" charset="0"/>
            </a:endParaRPr>
          </a:p>
        </p:txBody>
      </p:sp>
      <p:pic>
        <p:nvPicPr>
          <p:cNvPr id="5" name="Picture 4">
            <a:extLst>
              <a:ext uri="{FF2B5EF4-FFF2-40B4-BE49-F238E27FC236}">
                <a16:creationId xmlns:a16="http://schemas.microsoft.com/office/drawing/2014/main" id="{7BFE26AB-E49A-4B5D-A6DF-C7C296FA26C1}"/>
              </a:ext>
            </a:extLst>
          </p:cNvPr>
          <p:cNvPicPr>
            <a:picLocks noChangeAspect="1"/>
          </p:cNvPicPr>
          <p:nvPr/>
        </p:nvPicPr>
        <p:blipFill>
          <a:blip r:embed="rId3"/>
          <a:stretch>
            <a:fillRect/>
          </a:stretch>
        </p:blipFill>
        <p:spPr>
          <a:xfrm>
            <a:off x="0" y="988877"/>
            <a:ext cx="4572000" cy="3165745"/>
          </a:xfrm>
          <a:prstGeom prst="rect">
            <a:avLst/>
          </a:prstGeom>
        </p:spPr>
      </p:pic>
    </p:spTree>
    <p:extLst>
      <p:ext uri="{BB962C8B-B14F-4D97-AF65-F5344CB8AC3E}">
        <p14:creationId xmlns:p14="http://schemas.microsoft.com/office/powerpoint/2010/main" val="197956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133326" y="863950"/>
            <a:ext cx="4260300" cy="3705000"/>
          </a:xfrm>
          <a:prstGeom prst="rect">
            <a:avLst/>
          </a:prstGeom>
        </p:spPr>
        <p:txBody>
          <a:bodyPr spcFirstLastPara="1" wrap="square" lIns="91425" tIns="91425" rIns="91425" bIns="91425" anchor="ctr" anchorCtr="0">
            <a:normAutofit/>
          </a:bodyPr>
          <a:lstStyle/>
          <a:p>
            <a:pPr marL="133350" indent="0" algn="r">
              <a:buClr>
                <a:schemeClr val="dk1"/>
              </a:buClr>
              <a:buSzPts val="1500"/>
              <a:buNone/>
            </a:pPr>
            <a:r>
              <a:rPr lang="id-ID" dirty="0">
                <a:solidFill>
                  <a:schemeClr val="dk1"/>
                </a:solidFill>
                <a:latin typeface="Dosis" pitchFamily="2" charset="0"/>
              </a:rPr>
              <a:t>Tidak berbeda dengan </a:t>
            </a:r>
            <a:r>
              <a:rPr lang="id-ID" i="1" dirty="0">
                <a:solidFill>
                  <a:schemeClr val="dk1"/>
                </a:solidFill>
                <a:latin typeface="Dosis" pitchFamily="2" charset="0"/>
              </a:rPr>
              <a:t>revenue</a:t>
            </a:r>
            <a:r>
              <a:rPr lang="id-ID" dirty="0">
                <a:solidFill>
                  <a:schemeClr val="dk1"/>
                </a:solidFill>
                <a:latin typeface="Dosis" pitchFamily="2" charset="0"/>
              </a:rPr>
              <a:t> produk top tahunan, total produk yang dibatalkan tahunannya pun mengalami kenaikan setiap tahunnya walaupun setiap tahunnya memiliki jenis kategori top produk yang berbeda.</a:t>
            </a:r>
          </a:p>
          <a:p>
            <a:pPr marL="133350" lvl="0" indent="0" algn="r" rtl="0">
              <a:spcBef>
                <a:spcPts val="0"/>
              </a:spcBef>
              <a:spcAft>
                <a:spcPts val="0"/>
              </a:spcAft>
              <a:buClr>
                <a:schemeClr val="dk1"/>
              </a:buClr>
              <a:buSzPts val="1500"/>
              <a:buNone/>
            </a:pPr>
            <a:endParaRPr lang="id-ID" dirty="0">
              <a:solidFill>
                <a:schemeClr val="dk1"/>
              </a:solidFill>
              <a:latin typeface="Dosis" pitchFamily="2" charset="0"/>
            </a:endParaRPr>
          </a:p>
          <a:p>
            <a:pPr marL="133350" lvl="0" indent="0" algn="r" rtl="0">
              <a:spcBef>
                <a:spcPts val="0"/>
              </a:spcBef>
              <a:spcAft>
                <a:spcPts val="0"/>
              </a:spcAft>
              <a:buClr>
                <a:schemeClr val="dk1"/>
              </a:buClr>
              <a:buSzPts val="1500"/>
              <a:buNone/>
            </a:pPr>
            <a:r>
              <a:rPr lang="id-ID" dirty="0">
                <a:solidFill>
                  <a:schemeClr val="dk1"/>
                </a:solidFill>
                <a:latin typeface="Dosis" pitchFamily="2" charset="0"/>
              </a:rPr>
              <a:t>Berbanding lurus dengan </a:t>
            </a:r>
            <a:r>
              <a:rPr lang="id-ID" i="1" dirty="0">
                <a:solidFill>
                  <a:schemeClr val="dk1"/>
                </a:solidFill>
                <a:latin typeface="Dosis" pitchFamily="2" charset="0"/>
              </a:rPr>
              <a:t>revenue</a:t>
            </a:r>
            <a:r>
              <a:rPr lang="id-ID" dirty="0">
                <a:solidFill>
                  <a:schemeClr val="dk1"/>
                </a:solidFill>
                <a:latin typeface="Dosis" pitchFamily="2" charset="0"/>
              </a:rPr>
              <a:t> produk top tahunannya, pembatalan terbesar pun terjadi pada 2018 dengan pembatalan terbanyak pada produk kesehatan dan kecantikan (</a:t>
            </a:r>
            <a:r>
              <a:rPr lang="id-ID" i="1" dirty="0">
                <a:solidFill>
                  <a:schemeClr val="dk1"/>
                </a:solidFill>
                <a:latin typeface="Dosis" pitchFamily="2" charset="0"/>
              </a:rPr>
              <a:t>health_beauty</a:t>
            </a:r>
            <a:r>
              <a:rPr lang="id-ID" dirty="0">
                <a:solidFill>
                  <a:schemeClr val="dk1"/>
                </a:solidFill>
                <a:latin typeface="Dosis" pitchFamily="2" charset="0"/>
              </a:rPr>
              <a:t>).  </a:t>
            </a:r>
            <a:endParaRPr dirty="0">
              <a:solidFill>
                <a:schemeClr val="dk1"/>
              </a:solidFill>
              <a:latin typeface="Dosis" pitchFamily="2" charset="0"/>
            </a:endParaRPr>
          </a:p>
        </p:txBody>
      </p:sp>
      <p:pic>
        <p:nvPicPr>
          <p:cNvPr id="3" name="Picture 2">
            <a:extLst>
              <a:ext uri="{FF2B5EF4-FFF2-40B4-BE49-F238E27FC236}">
                <a16:creationId xmlns:a16="http://schemas.microsoft.com/office/drawing/2014/main" id="{AE1AFA3A-D55E-46F0-BD71-C59D63870F10}"/>
              </a:ext>
            </a:extLst>
          </p:cNvPr>
          <p:cNvPicPr>
            <a:picLocks noChangeAspect="1"/>
          </p:cNvPicPr>
          <p:nvPr/>
        </p:nvPicPr>
        <p:blipFill>
          <a:blip r:embed="rId3"/>
          <a:stretch>
            <a:fillRect/>
          </a:stretch>
        </p:blipFill>
        <p:spPr>
          <a:xfrm>
            <a:off x="4393626" y="1029965"/>
            <a:ext cx="4750374" cy="3083570"/>
          </a:xfrm>
          <a:prstGeom prst="rect">
            <a:avLst/>
          </a:prstGeom>
        </p:spPr>
      </p:pic>
    </p:spTree>
    <p:extLst>
      <p:ext uri="{BB962C8B-B14F-4D97-AF65-F5344CB8AC3E}">
        <p14:creationId xmlns:p14="http://schemas.microsoft.com/office/powerpoint/2010/main" val="956483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6" name="Google Shape;56;p13"/>
          <p:cNvSpPr txBox="1">
            <a:spLocks noGrp="1"/>
          </p:cNvSpPr>
          <p:nvPr>
            <p:ph type="body" idx="1"/>
          </p:nvPr>
        </p:nvSpPr>
        <p:spPr>
          <a:xfrm>
            <a:off x="311700" y="653143"/>
            <a:ext cx="8520600" cy="2405743"/>
          </a:xfrm>
          <a:prstGeom prst="rect">
            <a:avLst/>
          </a:prstGeom>
        </p:spPr>
        <p:txBody>
          <a:bodyPr spcFirstLastPara="1" wrap="square" lIns="91425" tIns="91425" rIns="91425" bIns="91425" anchor="ctr" anchorCtr="0">
            <a:normAutofit lnSpcReduction="10000"/>
          </a:bodyPr>
          <a:lstStyle/>
          <a:p>
            <a:pPr marL="133350" indent="0">
              <a:buClr>
                <a:schemeClr val="dk1"/>
              </a:buClr>
              <a:buSzPts val="1500"/>
              <a:buNone/>
            </a:pPr>
            <a:r>
              <a:rPr lang="sv-SE" sz="1600" dirty="0">
                <a:solidFill>
                  <a:schemeClr val="tx1"/>
                </a:solidFill>
                <a:latin typeface="Dosis" pitchFamily="2" charset="0"/>
              </a:rPr>
              <a:t>Tahapan ini menggunakan </a:t>
            </a:r>
            <a:r>
              <a:rPr lang="id-ID" sz="1600" dirty="0">
                <a:solidFill>
                  <a:schemeClr val="tx1"/>
                </a:solidFill>
                <a:latin typeface="Dosis" pitchFamily="2" charset="0"/>
              </a:rPr>
              <a:t>dua</a:t>
            </a:r>
            <a:r>
              <a:rPr lang="sv-SE" sz="1600" dirty="0">
                <a:solidFill>
                  <a:schemeClr val="tx1"/>
                </a:solidFill>
                <a:latin typeface="Dosis" pitchFamily="2" charset="0"/>
              </a:rPr>
              <a:t> dari delapan dataset yang diberikan, </a:t>
            </a:r>
            <a:r>
              <a:rPr lang="id-ID" sz="1600" dirty="0">
                <a:solidFill>
                  <a:schemeClr val="tx1"/>
                </a:solidFill>
                <a:latin typeface="Dosis" pitchFamily="2" charset="0"/>
              </a:rPr>
              <a:t>yaitu dataset pesanan dan pembayaran pesanan</a:t>
            </a:r>
            <a:r>
              <a:rPr lang="sv-SE" sz="1600" dirty="0">
                <a:solidFill>
                  <a:schemeClr val="tx1"/>
                </a:solidFill>
                <a:latin typeface="Dosis" pitchFamily="2" charset="0"/>
              </a:rPr>
              <a:t>. Dari ke</a:t>
            </a:r>
            <a:r>
              <a:rPr lang="id-ID" sz="1600" dirty="0">
                <a:solidFill>
                  <a:schemeClr val="tx1"/>
                </a:solidFill>
                <a:latin typeface="Dosis" pitchFamily="2" charset="0"/>
              </a:rPr>
              <a:t>tiga</a:t>
            </a:r>
            <a:r>
              <a:rPr lang="sv-SE" sz="1600" dirty="0">
                <a:solidFill>
                  <a:schemeClr val="tx1"/>
                </a:solidFill>
                <a:latin typeface="Dosis" pitchFamily="2" charset="0"/>
              </a:rPr>
              <a:t> dataset tersebut, dilakukan beberapa analisis diantaranya sebagai berikut:</a:t>
            </a:r>
            <a:endParaRPr lang="id-ID" sz="1600" dirty="0">
              <a:solidFill>
                <a:schemeClr val="tx1"/>
              </a:solidFill>
              <a:latin typeface="Dosis" pitchFamily="2" charset="0"/>
            </a:endParaRPr>
          </a:p>
          <a:p>
            <a:pPr marL="476250">
              <a:buClr>
                <a:schemeClr val="dk1"/>
              </a:buClr>
              <a:buSzPts val="1500"/>
              <a:buFont typeface="+mj-lt"/>
              <a:buAutoNum type="arabicPeriod"/>
            </a:pPr>
            <a:r>
              <a:rPr lang="sv-SE" sz="1600" dirty="0">
                <a:solidFill>
                  <a:schemeClr val="tx1"/>
                </a:solidFill>
                <a:latin typeface="Dosis" pitchFamily="2" charset="0"/>
              </a:rPr>
              <a:t>Menampilkan jumlah penggunaan masing-masing tipe pembayaran secara all time diurutkan dari yang terfavorit </a:t>
            </a:r>
            <a:endParaRPr lang="id-ID" sz="1600" dirty="0">
              <a:solidFill>
                <a:schemeClr val="tx1"/>
              </a:solidFill>
              <a:latin typeface="Dosis" pitchFamily="2" charset="0"/>
            </a:endParaRPr>
          </a:p>
          <a:p>
            <a:pPr marL="476250">
              <a:buClr>
                <a:schemeClr val="dk1"/>
              </a:buClr>
              <a:buSzPts val="1500"/>
              <a:buFont typeface="+mj-lt"/>
              <a:buAutoNum type="arabicPeriod"/>
            </a:pPr>
            <a:r>
              <a:rPr lang="sv-SE" sz="1600" dirty="0">
                <a:solidFill>
                  <a:schemeClr val="tx1"/>
                </a:solidFill>
                <a:latin typeface="Dosis" pitchFamily="2" charset="0"/>
              </a:rPr>
              <a:t>Menampilkan detail informasi jumlah penggunaan masing-masing tipe pembayaran untuk setiap tahun</a:t>
            </a:r>
            <a:endParaRPr lang="id-ID" sz="1600" dirty="0">
              <a:solidFill>
                <a:schemeClr val="tx1"/>
              </a:solidFill>
              <a:latin typeface="Dosis" pitchFamily="2" charset="0"/>
            </a:endParaRPr>
          </a:p>
          <a:p>
            <a:pPr marL="133350" indent="0">
              <a:buClr>
                <a:schemeClr val="dk1"/>
              </a:buClr>
              <a:buSzPts val="1500"/>
              <a:buNone/>
            </a:pPr>
            <a:r>
              <a:rPr lang="sv-SE" sz="1600" dirty="0">
                <a:solidFill>
                  <a:schemeClr val="tx1"/>
                </a:solidFill>
                <a:latin typeface="Dosis" pitchFamily="2" charset="0"/>
              </a:rPr>
              <a:t>Dari ke</a:t>
            </a:r>
            <a:r>
              <a:rPr lang="id-ID" sz="1600" dirty="0">
                <a:solidFill>
                  <a:schemeClr val="tx1"/>
                </a:solidFill>
                <a:latin typeface="Dosis" pitchFamily="2" charset="0"/>
              </a:rPr>
              <a:t>dua</a:t>
            </a:r>
            <a:r>
              <a:rPr lang="sv-SE" sz="1600" dirty="0">
                <a:solidFill>
                  <a:schemeClr val="tx1"/>
                </a:solidFill>
                <a:latin typeface="Dosis" pitchFamily="2" charset="0"/>
              </a:rPr>
              <a:t> analisis tersebut, didapat tabel seperti pada tabel dibawah, beserta analisis grafik yang terdapat pada slide selanjutnya.</a:t>
            </a:r>
          </a:p>
        </p:txBody>
      </p:sp>
      <p:pic>
        <p:nvPicPr>
          <p:cNvPr id="3" name="Picture 2">
            <a:extLst>
              <a:ext uri="{FF2B5EF4-FFF2-40B4-BE49-F238E27FC236}">
                <a16:creationId xmlns:a16="http://schemas.microsoft.com/office/drawing/2014/main" id="{1A819664-9015-4DFF-A5FE-9E6E704C70C7}"/>
              </a:ext>
            </a:extLst>
          </p:cNvPr>
          <p:cNvPicPr>
            <a:picLocks noChangeAspect="1"/>
          </p:cNvPicPr>
          <p:nvPr/>
        </p:nvPicPr>
        <p:blipFill>
          <a:blip r:embed="rId3"/>
          <a:stretch>
            <a:fillRect/>
          </a:stretch>
        </p:blipFill>
        <p:spPr>
          <a:xfrm>
            <a:off x="1447345" y="3183224"/>
            <a:ext cx="6417309" cy="18226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6" name="Google Shape;56;p13"/>
          <p:cNvSpPr txBox="1">
            <a:spLocks noGrp="1"/>
          </p:cNvSpPr>
          <p:nvPr>
            <p:ph type="body" idx="1"/>
          </p:nvPr>
        </p:nvSpPr>
        <p:spPr>
          <a:xfrm>
            <a:off x="101635" y="765091"/>
            <a:ext cx="4210873" cy="4140541"/>
          </a:xfrm>
          <a:prstGeom prst="rect">
            <a:avLst/>
          </a:prstGeom>
        </p:spPr>
        <p:txBody>
          <a:bodyPr spcFirstLastPara="1" wrap="square" lIns="91425" tIns="91425" rIns="91425" bIns="91425" anchor="ctr" anchorCtr="0">
            <a:normAutofit lnSpcReduction="10000"/>
          </a:bodyPr>
          <a:lstStyle/>
          <a:p>
            <a:pPr marL="133350" indent="0" algn="r">
              <a:buClr>
                <a:schemeClr val="dk1"/>
              </a:buClr>
              <a:buSzPts val="1500"/>
              <a:buNone/>
            </a:pPr>
            <a:r>
              <a:rPr lang="id-ID" dirty="0">
                <a:solidFill>
                  <a:schemeClr val="tx1"/>
                </a:solidFill>
                <a:latin typeface="Dosis" pitchFamily="2" charset="0"/>
              </a:rPr>
              <a:t>Berdasarkan grafik disamping, sangat terlihat bahwa mayoritas pelanggan menggunakan metode pembayaran dengan kartu kredit setiap tahunnya, dengan jumlah penggunaan terbesar pada tahun 2018. Hal ini bisa terjadi karena banyak promosi pembayaran untuk kartu kredit.</a:t>
            </a:r>
          </a:p>
          <a:p>
            <a:pPr marL="133350" indent="0" algn="r">
              <a:buClr>
                <a:schemeClr val="dk1"/>
              </a:buClr>
              <a:buSzPts val="1500"/>
              <a:buNone/>
            </a:pPr>
            <a:endParaRPr lang="id-ID" dirty="0">
              <a:solidFill>
                <a:schemeClr val="tx1"/>
              </a:solidFill>
              <a:latin typeface="Dosis" pitchFamily="2" charset="0"/>
            </a:endParaRPr>
          </a:p>
          <a:p>
            <a:pPr marL="133350" indent="0" algn="r">
              <a:buClr>
                <a:schemeClr val="dk1"/>
              </a:buClr>
              <a:buSzPts val="1500"/>
              <a:buNone/>
            </a:pPr>
            <a:r>
              <a:rPr lang="id-ID" dirty="0">
                <a:solidFill>
                  <a:schemeClr val="tx1"/>
                </a:solidFill>
                <a:latin typeface="Dosis" pitchFamily="2" charset="0"/>
              </a:rPr>
              <a:t>Namun, pelanggan yang menggunakan metode pembayaran dengan voucher terlihat mengalami penurunan pada 2018. Hal ini bisa disebabkan karena ketersediaan voucher yang kian menipis</a:t>
            </a:r>
            <a:endParaRPr lang="sv-SE" dirty="0">
              <a:solidFill>
                <a:schemeClr val="tx1"/>
              </a:solidFill>
              <a:latin typeface="Dosis" pitchFamily="2" charset="0"/>
            </a:endParaRPr>
          </a:p>
        </p:txBody>
      </p:sp>
      <p:pic>
        <p:nvPicPr>
          <p:cNvPr id="4" name="Picture 3">
            <a:extLst>
              <a:ext uri="{FF2B5EF4-FFF2-40B4-BE49-F238E27FC236}">
                <a16:creationId xmlns:a16="http://schemas.microsoft.com/office/drawing/2014/main" id="{8998E721-4F57-4FE7-9254-5A4FCC1D6F0A}"/>
              </a:ext>
            </a:extLst>
          </p:cNvPr>
          <p:cNvPicPr>
            <a:picLocks noChangeAspect="1"/>
          </p:cNvPicPr>
          <p:nvPr/>
        </p:nvPicPr>
        <p:blipFill>
          <a:blip r:embed="rId3"/>
          <a:stretch>
            <a:fillRect/>
          </a:stretch>
        </p:blipFill>
        <p:spPr>
          <a:xfrm>
            <a:off x="4462008" y="1459591"/>
            <a:ext cx="4580357" cy="2751539"/>
          </a:xfrm>
          <a:prstGeom prst="rect">
            <a:avLst/>
          </a:prstGeom>
        </p:spPr>
      </p:pic>
    </p:spTree>
    <p:extLst>
      <p:ext uri="{BB962C8B-B14F-4D97-AF65-F5344CB8AC3E}">
        <p14:creationId xmlns:p14="http://schemas.microsoft.com/office/powerpoint/2010/main" val="3916645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9144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Overview</a:t>
            </a:r>
            <a:endParaRPr sz="2220" b="1" dirty="0">
              <a:solidFill>
                <a:schemeClr val="lt1"/>
              </a:solidFill>
            </a:endParaRPr>
          </a:p>
        </p:txBody>
      </p:sp>
      <p:sp>
        <p:nvSpPr>
          <p:cNvPr id="108" name="Google Shape;108;p26"/>
          <p:cNvSpPr txBox="1">
            <a:spLocks noGrp="1"/>
          </p:cNvSpPr>
          <p:nvPr>
            <p:ph type="body" idx="1"/>
          </p:nvPr>
        </p:nvSpPr>
        <p:spPr>
          <a:xfrm>
            <a:off x="311700" y="1632312"/>
            <a:ext cx="8520600" cy="1878876"/>
          </a:xfrm>
          <a:prstGeom prst="rect">
            <a:avLst/>
          </a:prstGeom>
        </p:spPr>
        <p:txBody>
          <a:bodyPr spcFirstLastPara="1" wrap="square" lIns="91425" tIns="91425" rIns="91425" bIns="91425" anchor="ctr" anchorCtr="0">
            <a:normAutofit lnSpcReduction="10000"/>
          </a:bodyPr>
          <a:lstStyle/>
          <a:p>
            <a:pPr marL="0" lvl="0" indent="0" algn="ctr"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94421" y="-12175"/>
            <a:ext cx="3299255"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Preparation</a:t>
            </a:r>
            <a:endParaRPr b="1" dirty="0"/>
          </a:p>
        </p:txBody>
      </p:sp>
      <p:sp>
        <p:nvSpPr>
          <p:cNvPr id="114" name="Google Shape;114;p27"/>
          <p:cNvSpPr txBox="1">
            <a:spLocks noGrp="1"/>
          </p:cNvSpPr>
          <p:nvPr>
            <p:ph type="body" idx="1"/>
          </p:nvPr>
        </p:nvSpPr>
        <p:spPr>
          <a:xfrm>
            <a:off x="4794421" y="560525"/>
            <a:ext cx="4349579" cy="4501332"/>
          </a:xfrm>
          <a:prstGeom prst="rect">
            <a:avLst/>
          </a:prstGeom>
        </p:spPr>
        <p:txBody>
          <a:bodyPr spcFirstLastPara="1" wrap="square" lIns="91425" tIns="91425" rIns="91425" bIns="91425" anchor="ctr" anchorCtr="0">
            <a:normAutofit fontScale="92500" lnSpcReduction="10000"/>
          </a:bodyPr>
          <a:lstStyle/>
          <a:p>
            <a:pPr marL="133350" lvl="0" indent="0" algn="l" rtl="0">
              <a:spcBef>
                <a:spcPts val="0"/>
              </a:spcBef>
              <a:spcAft>
                <a:spcPts val="0"/>
              </a:spcAft>
              <a:buClr>
                <a:schemeClr val="dk1"/>
              </a:buClr>
              <a:buSzPts val="1500"/>
              <a:buNone/>
            </a:pPr>
            <a:r>
              <a:rPr lang="en-US" sz="1600" i="0" dirty="0">
                <a:solidFill>
                  <a:schemeClr val="tx1"/>
                </a:solidFill>
                <a:effectLst/>
                <a:latin typeface="Dosis" pitchFamily="2" charset="0"/>
                <a:cs typeface="Times New Roman" panose="02020603050405020304" pitchFamily="18" charset="0"/>
              </a:rPr>
              <a:t>Dataset yang </a:t>
            </a:r>
            <a:r>
              <a:rPr lang="en-US" sz="1600" i="0" dirty="0" err="1">
                <a:solidFill>
                  <a:schemeClr val="tx1"/>
                </a:solidFill>
                <a:effectLst/>
                <a:latin typeface="Dosis" pitchFamily="2" charset="0"/>
                <a:cs typeface="Times New Roman" panose="02020603050405020304" pitchFamily="18" charset="0"/>
              </a:rPr>
              <a:t>digunakan</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adalah</a:t>
            </a:r>
            <a:r>
              <a:rPr lang="en-US" sz="1600" i="0" dirty="0">
                <a:solidFill>
                  <a:schemeClr val="tx1"/>
                </a:solidFill>
                <a:effectLst/>
                <a:latin typeface="Dosis" pitchFamily="2" charset="0"/>
                <a:cs typeface="Times New Roman" panose="02020603050405020304" pitchFamily="18" charset="0"/>
              </a:rPr>
              <a:t> dataset </a:t>
            </a:r>
            <a:r>
              <a:rPr lang="en-US" sz="1600" i="0" dirty="0" err="1">
                <a:solidFill>
                  <a:schemeClr val="tx1"/>
                </a:solidFill>
                <a:effectLst/>
                <a:latin typeface="Dosis" pitchFamily="2" charset="0"/>
                <a:cs typeface="Times New Roman" panose="02020603050405020304" pitchFamily="18" charset="0"/>
              </a:rPr>
              <a:t>sebuah</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perusahaan</a:t>
            </a:r>
            <a:r>
              <a:rPr lang="en-US" sz="1600" i="0" dirty="0">
                <a:solidFill>
                  <a:schemeClr val="tx1"/>
                </a:solidFill>
                <a:effectLst/>
                <a:latin typeface="Dosis" pitchFamily="2" charset="0"/>
                <a:cs typeface="Times New Roman" panose="02020603050405020304" pitchFamily="18" charset="0"/>
              </a:rPr>
              <a:t> eCommerce </a:t>
            </a:r>
            <a:r>
              <a:rPr lang="en-US" sz="1600" i="0" dirty="0" err="1">
                <a:solidFill>
                  <a:schemeClr val="tx1"/>
                </a:solidFill>
                <a:effectLst/>
                <a:latin typeface="Dosis" pitchFamily="2" charset="0"/>
                <a:cs typeface="Times New Roman" panose="02020603050405020304" pitchFamily="18" charset="0"/>
              </a:rPr>
              <a:t>Brasil</a:t>
            </a:r>
            <a:r>
              <a:rPr lang="en-US" sz="1600" i="0" dirty="0">
                <a:solidFill>
                  <a:schemeClr val="tx1"/>
                </a:solidFill>
                <a:effectLst/>
                <a:latin typeface="Dosis" pitchFamily="2" charset="0"/>
                <a:cs typeface="Times New Roman" panose="02020603050405020304" pitchFamily="18" charset="0"/>
              </a:rPr>
              <a:t> yang </a:t>
            </a:r>
            <a:r>
              <a:rPr lang="en-US" sz="1600" i="0" dirty="0" err="1">
                <a:solidFill>
                  <a:schemeClr val="tx1"/>
                </a:solidFill>
                <a:effectLst/>
                <a:latin typeface="Dosis" pitchFamily="2" charset="0"/>
                <a:cs typeface="Times New Roman" panose="02020603050405020304" pitchFamily="18" charset="0"/>
              </a:rPr>
              <a:t>memiliki</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informasi</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pesanan</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dengan</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jumlah</a:t>
            </a:r>
            <a:r>
              <a:rPr lang="en-US" sz="1600" i="0" dirty="0">
                <a:solidFill>
                  <a:schemeClr val="tx1"/>
                </a:solidFill>
                <a:effectLst/>
                <a:latin typeface="Dosis" pitchFamily="2" charset="0"/>
                <a:cs typeface="Times New Roman" panose="02020603050405020304" pitchFamily="18" charset="0"/>
              </a:rPr>
              <a:t> 99441 </a:t>
            </a:r>
            <a:r>
              <a:rPr lang="en-US" sz="1600" i="0" dirty="0" err="1">
                <a:solidFill>
                  <a:schemeClr val="tx1"/>
                </a:solidFill>
                <a:effectLst/>
                <a:latin typeface="Dosis" pitchFamily="2" charset="0"/>
                <a:cs typeface="Times New Roman" panose="02020603050405020304" pitchFamily="18" charset="0"/>
              </a:rPr>
              <a:t>dari</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tahun</a:t>
            </a:r>
            <a:r>
              <a:rPr lang="en-US" sz="1600" i="0" dirty="0">
                <a:solidFill>
                  <a:schemeClr val="tx1"/>
                </a:solidFill>
                <a:effectLst/>
                <a:latin typeface="Dosis" pitchFamily="2" charset="0"/>
                <a:cs typeface="Times New Roman" panose="02020603050405020304" pitchFamily="18" charset="0"/>
              </a:rPr>
              <a:t> 2016 </a:t>
            </a:r>
            <a:r>
              <a:rPr lang="en-US" sz="1600" i="0" dirty="0" err="1">
                <a:solidFill>
                  <a:schemeClr val="tx1"/>
                </a:solidFill>
                <a:effectLst/>
                <a:latin typeface="Dosis" pitchFamily="2" charset="0"/>
                <a:cs typeface="Times New Roman" panose="02020603050405020304" pitchFamily="18" charset="0"/>
              </a:rPr>
              <a:t>hingga</a:t>
            </a:r>
            <a:r>
              <a:rPr lang="en-US" sz="1600" i="0" dirty="0">
                <a:solidFill>
                  <a:schemeClr val="tx1"/>
                </a:solidFill>
                <a:effectLst/>
                <a:latin typeface="Dosis" pitchFamily="2" charset="0"/>
                <a:cs typeface="Times New Roman" panose="02020603050405020304" pitchFamily="18" charset="0"/>
              </a:rPr>
              <a:t> 2018. </a:t>
            </a:r>
            <a:r>
              <a:rPr lang="en-US" sz="1600" i="0" dirty="0" err="1">
                <a:solidFill>
                  <a:schemeClr val="tx1"/>
                </a:solidFill>
                <a:effectLst/>
                <a:latin typeface="Dosis" pitchFamily="2" charset="0"/>
                <a:cs typeface="Times New Roman" panose="02020603050405020304" pitchFamily="18" charset="0"/>
              </a:rPr>
              <a:t>Terdapat</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fitur-titur</a:t>
            </a:r>
            <a:r>
              <a:rPr lang="en-US" sz="1600" i="0" dirty="0">
                <a:solidFill>
                  <a:schemeClr val="tx1"/>
                </a:solidFill>
                <a:effectLst/>
                <a:latin typeface="Dosis" pitchFamily="2" charset="0"/>
                <a:cs typeface="Times New Roman" panose="02020603050405020304" pitchFamily="18" charset="0"/>
              </a:rPr>
              <a:t> yang </a:t>
            </a:r>
            <a:r>
              <a:rPr lang="en-US" sz="1600" i="0" dirty="0" err="1">
                <a:solidFill>
                  <a:schemeClr val="tx1"/>
                </a:solidFill>
                <a:effectLst/>
                <a:latin typeface="Dosis" pitchFamily="2" charset="0"/>
                <a:cs typeface="Times New Roman" panose="02020603050405020304" pitchFamily="18" charset="0"/>
              </a:rPr>
              <a:t>membuat</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informasi</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seperti</a:t>
            </a:r>
            <a:r>
              <a:rPr lang="en-US" sz="1600" i="0" dirty="0">
                <a:solidFill>
                  <a:schemeClr val="tx1"/>
                </a:solidFill>
                <a:effectLst/>
                <a:latin typeface="Dosis" pitchFamily="2" charset="0"/>
                <a:cs typeface="Times New Roman" panose="02020603050405020304" pitchFamily="18" charset="0"/>
              </a:rPr>
              <a:t> status </a:t>
            </a:r>
            <a:r>
              <a:rPr lang="en-US" sz="1600" i="0" dirty="0" err="1">
                <a:solidFill>
                  <a:schemeClr val="tx1"/>
                </a:solidFill>
                <a:effectLst/>
                <a:latin typeface="Dosis" pitchFamily="2" charset="0"/>
                <a:cs typeface="Times New Roman" panose="02020603050405020304" pitchFamily="18" charset="0"/>
              </a:rPr>
              <a:t>pemesanan</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lokasi</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rincian</a:t>
            </a:r>
            <a:r>
              <a:rPr lang="en-US" sz="1600" i="0" dirty="0">
                <a:solidFill>
                  <a:schemeClr val="tx1"/>
                </a:solidFill>
                <a:effectLst/>
                <a:latin typeface="Dosis" pitchFamily="2" charset="0"/>
                <a:cs typeface="Times New Roman" panose="02020603050405020304" pitchFamily="18" charset="0"/>
              </a:rPr>
              <a:t> item, </a:t>
            </a:r>
            <a:r>
              <a:rPr lang="en-US" sz="1600" i="0" dirty="0" err="1">
                <a:solidFill>
                  <a:schemeClr val="tx1"/>
                </a:solidFill>
                <a:effectLst/>
                <a:latin typeface="Dosis" pitchFamily="2" charset="0"/>
                <a:cs typeface="Times New Roman" panose="02020603050405020304" pitchFamily="18" charset="0"/>
              </a:rPr>
              <a:t>jenis</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pembayaran</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serta</a:t>
            </a:r>
            <a:r>
              <a:rPr lang="en-US" sz="1600" i="0" dirty="0">
                <a:solidFill>
                  <a:schemeClr val="tx1"/>
                </a:solidFill>
                <a:effectLst/>
                <a:latin typeface="Dosis" pitchFamily="2" charset="0"/>
                <a:cs typeface="Times New Roman" panose="02020603050405020304" pitchFamily="18" charset="0"/>
              </a:rPr>
              <a:t> </a:t>
            </a:r>
            <a:r>
              <a:rPr lang="en-US" sz="1600" i="0" dirty="0" err="1">
                <a:solidFill>
                  <a:schemeClr val="tx1"/>
                </a:solidFill>
                <a:effectLst/>
                <a:latin typeface="Dosis" pitchFamily="2" charset="0"/>
                <a:cs typeface="Times New Roman" panose="02020603050405020304" pitchFamily="18" charset="0"/>
              </a:rPr>
              <a:t>ulasan</a:t>
            </a:r>
            <a:r>
              <a:rPr lang="en-US" sz="1600" i="0" dirty="0">
                <a:solidFill>
                  <a:schemeClr val="tx1"/>
                </a:solidFill>
                <a:effectLst/>
                <a:latin typeface="Dosis" pitchFamily="2" charset="0"/>
                <a:cs typeface="Times New Roman" panose="02020603050405020304" pitchFamily="18" charset="0"/>
              </a:rPr>
              <a:t>.</a:t>
            </a:r>
            <a:endParaRPr lang="id-ID" sz="1600" i="0" dirty="0">
              <a:solidFill>
                <a:schemeClr val="tx1"/>
              </a:solidFill>
              <a:effectLst/>
              <a:latin typeface="Dosis" pitchFamily="2" charset="0"/>
              <a:cs typeface="Times New Roman" panose="02020603050405020304" pitchFamily="18" charset="0"/>
            </a:endParaRPr>
          </a:p>
          <a:p>
            <a:pPr marL="133350" lvl="0" indent="0" algn="l" rtl="0">
              <a:spcBef>
                <a:spcPts val="0"/>
              </a:spcBef>
              <a:spcAft>
                <a:spcPts val="0"/>
              </a:spcAft>
              <a:buClr>
                <a:schemeClr val="dk1"/>
              </a:buClr>
              <a:buSzPts val="1500"/>
              <a:buNone/>
            </a:pPr>
            <a:endParaRPr lang="id-ID" sz="1600" i="0" dirty="0">
              <a:solidFill>
                <a:schemeClr val="tx1"/>
              </a:solidFill>
              <a:effectLst/>
              <a:latin typeface="Dosis" pitchFamily="2" charset="0"/>
              <a:cs typeface="Times New Roman" panose="02020603050405020304" pitchFamily="18" charset="0"/>
            </a:endParaRPr>
          </a:p>
          <a:p>
            <a:pPr marL="133350" lvl="0" indent="0" algn="l" rtl="0">
              <a:spcBef>
                <a:spcPts val="0"/>
              </a:spcBef>
              <a:spcAft>
                <a:spcPts val="0"/>
              </a:spcAft>
              <a:buClr>
                <a:schemeClr val="dk1"/>
              </a:buClr>
              <a:buSzPts val="1500"/>
              <a:buNone/>
            </a:pPr>
            <a:r>
              <a:rPr sz="1600" dirty="0">
                <a:solidFill>
                  <a:schemeClr val="tx1"/>
                </a:solidFill>
                <a:latin typeface="Dosis" pitchFamily="2" charset="0"/>
                <a:cs typeface="Times New Roman" panose="02020603050405020304" pitchFamily="18" charset="0"/>
              </a:rPr>
              <a:t>Langkah-</a:t>
            </a:r>
            <a:r>
              <a:rPr lang="en-US" sz="1600" dirty="0">
                <a:solidFill>
                  <a:schemeClr val="tx1"/>
                </a:solidFill>
                <a:latin typeface="Dosis" pitchFamily="2" charset="0"/>
                <a:cs typeface="Times New Roman" panose="02020603050405020304" pitchFamily="18" charset="0"/>
              </a:rPr>
              <a:t>L</a:t>
            </a:r>
            <a:r>
              <a:rPr sz="1600" dirty="0">
                <a:solidFill>
                  <a:schemeClr val="tx1"/>
                </a:solidFill>
                <a:latin typeface="Dosis" pitchFamily="2" charset="0"/>
                <a:cs typeface="Times New Roman" panose="02020603050405020304" pitchFamily="18" charset="0"/>
              </a:rPr>
              <a:t>angkah </a:t>
            </a:r>
            <a:r>
              <a:rPr sz="1600" dirty="0" err="1">
                <a:solidFill>
                  <a:schemeClr val="tx1"/>
                </a:solidFill>
                <a:latin typeface="Dosis" pitchFamily="2" charset="0"/>
                <a:cs typeface="Times New Roman" panose="02020603050405020304" pitchFamily="18" charset="0"/>
              </a:rPr>
              <a:t>nya</a:t>
            </a:r>
            <a:r>
              <a:rPr sz="1600" dirty="0">
                <a:solidFill>
                  <a:schemeClr val="tx1"/>
                </a:solidFill>
                <a:latin typeface="Dosis" pitchFamily="2" charset="0"/>
                <a:cs typeface="Times New Roman" panose="02020603050405020304" pitchFamily="18" charset="0"/>
              </a:rPr>
              <a:t> </a:t>
            </a:r>
            <a:r>
              <a:rPr sz="1600" dirty="0" err="1">
                <a:solidFill>
                  <a:schemeClr val="tx1"/>
                </a:solidFill>
                <a:latin typeface="Dosis" pitchFamily="2" charset="0"/>
                <a:cs typeface="Times New Roman" panose="02020603050405020304" pitchFamily="18" charset="0"/>
              </a:rPr>
              <a:t>meliputi</a:t>
            </a:r>
            <a:r>
              <a:rPr sz="1600" dirty="0">
                <a:solidFill>
                  <a:schemeClr val="tx1"/>
                </a:solidFill>
                <a:latin typeface="Dosis" pitchFamily="2" charset="0"/>
                <a:cs typeface="Times New Roman" panose="02020603050405020304" pitchFamily="18" charset="0"/>
              </a:rPr>
              <a:t>:</a:t>
            </a:r>
          </a:p>
          <a:p>
            <a:pPr marL="476250" lvl="0" algn="l" rtl="0">
              <a:spcBef>
                <a:spcPts val="0"/>
              </a:spcBef>
              <a:spcAft>
                <a:spcPts val="0"/>
              </a:spcAft>
              <a:buClr>
                <a:schemeClr val="dk1"/>
              </a:buClr>
              <a:buSzPts val="1500"/>
              <a:buFont typeface="+mj-lt"/>
              <a:buAutoNum type="arabicPeriod"/>
            </a:pPr>
            <a:r>
              <a:rPr lang="en-US" sz="1600" dirty="0" err="1">
                <a:solidFill>
                  <a:schemeClr val="tx1"/>
                </a:solidFill>
                <a:latin typeface="Dosis" pitchFamily="2" charset="0"/>
                <a:cs typeface="Times New Roman" panose="02020603050405020304" pitchFamily="18" charset="0"/>
              </a:rPr>
              <a:t>Membuat</a:t>
            </a:r>
            <a:r>
              <a:rPr lang="en-US" sz="1600" dirty="0">
                <a:solidFill>
                  <a:schemeClr val="tx1"/>
                </a:solidFill>
                <a:latin typeface="Dosis" pitchFamily="2" charset="0"/>
                <a:cs typeface="Times New Roman" panose="02020603050405020304" pitchFamily="18" charset="0"/>
              </a:rPr>
              <a:t> workspace database di </a:t>
            </a:r>
            <a:r>
              <a:rPr lang="en-US" sz="1600" dirty="0" err="1">
                <a:solidFill>
                  <a:schemeClr val="tx1"/>
                </a:solidFill>
                <a:latin typeface="Dosis" pitchFamily="2" charset="0"/>
                <a:cs typeface="Times New Roman" panose="02020603050405020304" pitchFamily="18" charset="0"/>
              </a:rPr>
              <a:t>dalam</a:t>
            </a:r>
            <a:r>
              <a:rPr lang="en-US" sz="1600" dirty="0">
                <a:solidFill>
                  <a:schemeClr val="tx1"/>
                </a:solidFill>
                <a:latin typeface="Dosis" pitchFamily="2" charset="0"/>
                <a:cs typeface="Times New Roman" panose="02020603050405020304" pitchFamily="18" charset="0"/>
              </a:rPr>
              <a:t> </a:t>
            </a:r>
            <a:r>
              <a:rPr lang="en-US" sz="1600" dirty="0" err="1">
                <a:solidFill>
                  <a:schemeClr val="tx1"/>
                </a:solidFill>
                <a:latin typeface="Dosis" pitchFamily="2" charset="0"/>
                <a:cs typeface="Times New Roman" panose="02020603050405020304" pitchFamily="18" charset="0"/>
              </a:rPr>
              <a:t>pgAdmin</a:t>
            </a:r>
            <a:r>
              <a:rPr lang="en-US" sz="1600" dirty="0">
                <a:solidFill>
                  <a:schemeClr val="tx1"/>
                </a:solidFill>
                <a:latin typeface="Dosis" pitchFamily="2" charset="0"/>
                <a:cs typeface="Times New Roman" panose="02020603050405020304" pitchFamily="18" charset="0"/>
              </a:rPr>
              <a:t> dan </a:t>
            </a:r>
            <a:r>
              <a:rPr lang="en-US" sz="1600" dirty="0" err="1">
                <a:solidFill>
                  <a:schemeClr val="tx1"/>
                </a:solidFill>
                <a:latin typeface="Dosis" pitchFamily="2" charset="0"/>
                <a:cs typeface="Times New Roman" panose="02020603050405020304" pitchFamily="18" charset="0"/>
              </a:rPr>
              <a:t>membuat</a:t>
            </a:r>
            <a:r>
              <a:rPr lang="en-US" sz="1600" dirty="0">
                <a:solidFill>
                  <a:schemeClr val="tx1"/>
                </a:solidFill>
                <a:latin typeface="Dosis" pitchFamily="2" charset="0"/>
                <a:cs typeface="Times New Roman" panose="02020603050405020304" pitchFamily="18" charset="0"/>
              </a:rPr>
              <a:t> </a:t>
            </a:r>
            <a:r>
              <a:rPr lang="en-US" sz="1600" dirty="0" err="1">
                <a:solidFill>
                  <a:schemeClr val="tx1"/>
                </a:solidFill>
                <a:latin typeface="Dosis" pitchFamily="2" charset="0"/>
                <a:cs typeface="Times New Roman" panose="02020603050405020304" pitchFamily="18" charset="0"/>
              </a:rPr>
              <a:t>tabel</a:t>
            </a:r>
            <a:r>
              <a:rPr lang="en-US" sz="1600" dirty="0">
                <a:solidFill>
                  <a:schemeClr val="tx1"/>
                </a:solidFill>
                <a:latin typeface="Dosis" pitchFamily="2" charset="0"/>
                <a:cs typeface="Times New Roman" panose="02020603050405020304" pitchFamily="18" charset="0"/>
              </a:rPr>
              <a:t> </a:t>
            </a:r>
            <a:r>
              <a:rPr lang="en-US" sz="1600" dirty="0" err="1">
                <a:solidFill>
                  <a:schemeClr val="tx1"/>
                </a:solidFill>
                <a:latin typeface="Dosis" pitchFamily="2" charset="0"/>
                <a:cs typeface="Times New Roman" panose="02020603050405020304" pitchFamily="18" charset="0"/>
              </a:rPr>
              <a:t>menggunakan</a:t>
            </a:r>
            <a:r>
              <a:rPr lang="en-US" sz="1600" dirty="0">
                <a:solidFill>
                  <a:schemeClr val="tx1"/>
                </a:solidFill>
                <a:latin typeface="Dosis" pitchFamily="2" charset="0"/>
                <a:cs typeface="Times New Roman" panose="02020603050405020304" pitchFamily="18" charset="0"/>
              </a:rPr>
              <a:t> CREATE TABLE statement</a:t>
            </a:r>
          </a:p>
          <a:p>
            <a:pPr marL="476250" lvl="0" algn="l" rtl="0">
              <a:spcBef>
                <a:spcPts val="0"/>
              </a:spcBef>
              <a:spcAft>
                <a:spcPts val="0"/>
              </a:spcAft>
              <a:buClr>
                <a:schemeClr val="dk1"/>
              </a:buClr>
              <a:buSzPts val="1500"/>
              <a:buFont typeface="+mj-lt"/>
              <a:buAutoNum type="arabicPeriod"/>
            </a:pPr>
            <a:r>
              <a:rPr lang="en-US" sz="1600" dirty="0" err="1">
                <a:solidFill>
                  <a:schemeClr val="tx1"/>
                </a:solidFill>
                <a:latin typeface="Dosis" pitchFamily="2" charset="0"/>
                <a:cs typeface="Times New Roman" panose="02020603050405020304" pitchFamily="18" charset="0"/>
              </a:rPr>
              <a:t>Melakukan</a:t>
            </a:r>
            <a:r>
              <a:rPr lang="en-US" sz="1600" dirty="0">
                <a:solidFill>
                  <a:schemeClr val="tx1"/>
                </a:solidFill>
                <a:latin typeface="Dosis" pitchFamily="2" charset="0"/>
                <a:cs typeface="Times New Roman" panose="02020603050405020304" pitchFamily="18" charset="0"/>
              </a:rPr>
              <a:t> import data csv </a:t>
            </a:r>
            <a:r>
              <a:rPr lang="en-US" sz="1600" dirty="0" err="1">
                <a:solidFill>
                  <a:schemeClr val="tx1"/>
                </a:solidFill>
                <a:latin typeface="Dosis" pitchFamily="2" charset="0"/>
                <a:cs typeface="Times New Roman" panose="02020603050405020304" pitchFamily="18" charset="0"/>
              </a:rPr>
              <a:t>kedalam</a:t>
            </a:r>
            <a:r>
              <a:rPr lang="en-US" sz="1600" dirty="0">
                <a:solidFill>
                  <a:schemeClr val="tx1"/>
                </a:solidFill>
                <a:latin typeface="Dosis" pitchFamily="2" charset="0"/>
                <a:cs typeface="Times New Roman" panose="02020603050405020304" pitchFamily="18" charset="0"/>
              </a:rPr>
              <a:t> database</a:t>
            </a:r>
          </a:p>
          <a:p>
            <a:pPr marL="476250" lvl="0" algn="l" rtl="0">
              <a:spcBef>
                <a:spcPts val="0"/>
              </a:spcBef>
              <a:spcAft>
                <a:spcPts val="0"/>
              </a:spcAft>
              <a:buClr>
                <a:schemeClr val="dk1"/>
              </a:buClr>
              <a:buSzPts val="1500"/>
              <a:buFont typeface="+mj-lt"/>
              <a:buAutoNum type="arabicPeriod"/>
            </a:pPr>
            <a:r>
              <a:rPr lang="en-US" sz="1600" dirty="0" err="1">
                <a:solidFill>
                  <a:schemeClr val="tx1"/>
                </a:solidFill>
                <a:latin typeface="Dosis" pitchFamily="2" charset="0"/>
                <a:cs typeface="Times New Roman" panose="02020603050405020304" pitchFamily="18" charset="0"/>
              </a:rPr>
              <a:t>Menentukan</a:t>
            </a:r>
            <a:r>
              <a:rPr lang="en-US" sz="1600" dirty="0">
                <a:solidFill>
                  <a:schemeClr val="tx1"/>
                </a:solidFill>
                <a:latin typeface="Dosis" pitchFamily="2" charset="0"/>
                <a:cs typeface="Times New Roman" panose="02020603050405020304" pitchFamily="18" charset="0"/>
              </a:rPr>
              <a:t> Primary Key </a:t>
            </a:r>
            <a:r>
              <a:rPr lang="en-US" sz="1600" dirty="0" err="1">
                <a:solidFill>
                  <a:schemeClr val="tx1"/>
                </a:solidFill>
                <a:latin typeface="Dosis" pitchFamily="2" charset="0"/>
                <a:cs typeface="Times New Roman" panose="02020603050405020304" pitchFamily="18" charset="0"/>
              </a:rPr>
              <a:t>atau</a:t>
            </a:r>
            <a:r>
              <a:rPr lang="en-US" sz="1600" dirty="0">
                <a:solidFill>
                  <a:schemeClr val="tx1"/>
                </a:solidFill>
                <a:latin typeface="Dosis" pitchFamily="2" charset="0"/>
                <a:cs typeface="Times New Roman" panose="02020603050405020304" pitchFamily="18" charset="0"/>
              </a:rPr>
              <a:t> Foreign Key </a:t>
            </a:r>
            <a:r>
              <a:rPr lang="en-US" sz="1600" dirty="0" err="1">
                <a:solidFill>
                  <a:schemeClr val="tx1"/>
                </a:solidFill>
                <a:latin typeface="Dosis" pitchFamily="2" charset="0"/>
                <a:cs typeface="Times New Roman" panose="02020603050405020304" pitchFamily="18" charset="0"/>
              </a:rPr>
              <a:t>enggunakan</a:t>
            </a:r>
            <a:r>
              <a:rPr lang="en-US" sz="1600" dirty="0">
                <a:solidFill>
                  <a:schemeClr val="tx1"/>
                </a:solidFill>
                <a:latin typeface="Dosis" pitchFamily="2" charset="0"/>
                <a:cs typeface="Times New Roman" panose="02020603050405020304" pitchFamily="18" charset="0"/>
              </a:rPr>
              <a:t> statement ALTER TABLE</a:t>
            </a:r>
          </a:p>
          <a:p>
            <a:pPr marL="476250" lvl="0" algn="l" rtl="0">
              <a:spcBef>
                <a:spcPts val="0"/>
              </a:spcBef>
              <a:spcAft>
                <a:spcPts val="0"/>
              </a:spcAft>
              <a:buClr>
                <a:schemeClr val="dk1"/>
              </a:buClr>
              <a:buSzPts val="1500"/>
              <a:buFont typeface="+mj-lt"/>
              <a:buAutoNum type="arabicPeriod"/>
            </a:pPr>
            <a:r>
              <a:rPr lang="en-US" sz="1600" dirty="0" err="1">
                <a:solidFill>
                  <a:schemeClr val="tx1"/>
                </a:solidFill>
                <a:latin typeface="Dosis" pitchFamily="2" charset="0"/>
                <a:cs typeface="Times New Roman" panose="02020603050405020304" pitchFamily="18" charset="0"/>
              </a:rPr>
              <a:t>Membuat</a:t>
            </a:r>
            <a:r>
              <a:rPr lang="en-US" sz="1600" dirty="0">
                <a:solidFill>
                  <a:schemeClr val="tx1"/>
                </a:solidFill>
                <a:latin typeface="Dosis" pitchFamily="2" charset="0"/>
                <a:cs typeface="Times New Roman" panose="02020603050405020304" pitchFamily="18" charset="0"/>
              </a:rPr>
              <a:t> dan </a:t>
            </a:r>
            <a:r>
              <a:rPr lang="en-US" sz="1600" dirty="0" err="1">
                <a:solidFill>
                  <a:schemeClr val="tx1"/>
                </a:solidFill>
                <a:latin typeface="Dosis" pitchFamily="2" charset="0"/>
                <a:cs typeface="Times New Roman" panose="02020603050405020304" pitchFamily="18" charset="0"/>
              </a:rPr>
              <a:t>mengeksport</a:t>
            </a:r>
            <a:r>
              <a:rPr lang="en-US" sz="1600" dirty="0">
                <a:solidFill>
                  <a:schemeClr val="tx1"/>
                </a:solidFill>
                <a:latin typeface="Dosis" pitchFamily="2" charset="0"/>
                <a:cs typeface="Times New Roman" panose="02020603050405020304" pitchFamily="18" charset="0"/>
              </a:rPr>
              <a:t> ERD (Entity Relationship Diagram)</a:t>
            </a:r>
            <a:r>
              <a:rPr lang="id-ID" sz="1600" dirty="0">
                <a:solidFill>
                  <a:schemeClr val="tx1"/>
                </a:solidFill>
                <a:latin typeface="Dosis" pitchFamily="2" charset="0"/>
                <a:cs typeface="Times New Roman" panose="02020603050405020304" pitchFamily="18" charset="0"/>
              </a:rPr>
              <a:t> seperti yang terlihat pada gambar disamping</a:t>
            </a:r>
            <a:endParaRPr sz="1600" dirty="0">
              <a:solidFill>
                <a:schemeClr val="tx1"/>
              </a:solidFill>
              <a:latin typeface="Dosis" pitchFamily="2" charset="0"/>
              <a:cs typeface="Times New Roman" panose="02020603050405020304" pitchFamily="18" charset="0"/>
            </a:endParaRPr>
          </a:p>
        </p:txBody>
      </p:sp>
      <p:pic>
        <p:nvPicPr>
          <p:cNvPr id="3" name="Picture 2">
            <a:extLst>
              <a:ext uri="{FF2B5EF4-FFF2-40B4-BE49-F238E27FC236}">
                <a16:creationId xmlns:a16="http://schemas.microsoft.com/office/drawing/2014/main" id="{FF719883-A42F-4105-BAC2-F2FBB197274F}"/>
              </a:ext>
            </a:extLst>
          </p:cNvPr>
          <p:cNvPicPr>
            <a:picLocks noChangeAspect="1"/>
          </p:cNvPicPr>
          <p:nvPr/>
        </p:nvPicPr>
        <p:blipFill>
          <a:blip r:embed="rId3"/>
          <a:stretch>
            <a:fillRect/>
          </a:stretch>
        </p:blipFill>
        <p:spPr>
          <a:xfrm>
            <a:off x="-12357" y="-6612"/>
            <a:ext cx="4794422" cy="51687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0" y="664030"/>
            <a:ext cx="9144000" cy="2558142"/>
          </a:xfrm>
          <a:prstGeom prst="rect">
            <a:avLst/>
          </a:prstGeom>
        </p:spPr>
        <p:txBody>
          <a:bodyPr spcFirstLastPara="1" wrap="square" lIns="91425" tIns="91425" rIns="91425" bIns="91425" anchor="ctr" anchorCtr="0">
            <a:noAutofit/>
          </a:bodyPr>
          <a:lstStyle/>
          <a:p>
            <a:pPr marL="133350" lvl="0" indent="0" algn="l" rtl="0">
              <a:spcBef>
                <a:spcPts val="0"/>
              </a:spcBef>
              <a:spcAft>
                <a:spcPts val="0"/>
              </a:spcAft>
              <a:buClr>
                <a:schemeClr val="dk1"/>
              </a:buClr>
              <a:buSzPts val="1500"/>
              <a:buNone/>
            </a:pPr>
            <a:r>
              <a:rPr lang="id-ID" sz="1600" dirty="0">
                <a:solidFill>
                  <a:schemeClr val="dk1"/>
                </a:solidFill>
                <a:latin typeface="Dosis" pitchFamily="2" charset="0"/>
              </a:rPr>
              <a:t>Tahapan ini menggunakan dua dari delapan dataset yang diberikan, yaitu data pesanan dan data pelanggan. Dari kedua dataset tersebut, dilakukan beberapa analisis diantaranya sebagai berikut:</a:t>
            </a:r>
          </a:p>
          <a:p>
            <a:pPr marL="476250" lvl="0" algn="l" rtl="0">
              <a:spcBef>
                <a:spcPts val="0"/>
              </a:spcBef>
              <a:spcAft>
                <a:spcPts val="0"/>
              </a:spcAft>
              <a:buClr>
                <a:schemeClr val="dk1"/>
              </a:buClr>
              <a:buSzPts val="1500"/>
              <a:buFont typeface="+mj-lt"/>
              <a:buAutoNum type="arabicPeriod"/>
            </a:pPr>
            <a:r>
              <a:rPr lang="id-ID" sz="1600" dirty="0">
                <a:solidFill>
                  <a:schemeClr val="dk1"/>
                </a:solidFill>
                <a:latin typeface="Dosis" pitchFamily="2" charset="0"/>
              </a:rPr>
              <a:t>Analisis rata-rata jumlah customer aktif bulanan (</a:t>
            </a:r>
            <a:r>
              <a:rPr lang="id-ID" sz="1600" i="1" dirty="0">
                <a:solidFill>
                  <a:schemeClr val="dk1"/>
                </a:solidFill>
                <a:latin typeface="Dosis" pitchFamily="2" charset="0"/>
              </a:rPr>
              <a:t>monthly active user</a:t>
            </a:r>
            <a:r>
              <a:rPr lang="id-ID" sz="1600" dirty="0">
                <a:solidFill>
                  <a:schemeClr val="dk1"/>
                </a:solidFill>
                <a:latin typeface="Dosis" pitchFamily="2" charset="0"/>
              </a:rPr>
              <a:t>) untuk setiap tahun</a:t>
            </a:r>
          </a:p>
          <a:p>
            <a:pPr marL="476250" lvl="0" algn="l" rtl="0">
              <a:spcBef>
                <a:spcPts val="0"/>
              </a:spcBef>
              <a:spcAft>
                <a:spcPts val="0"/>
              </a:spcAft>
              <a:buClr>
                <a:schemeClr val="dk1"/>
              </a:buClr>
              <a:buSzPts val="1500"/>
              <a:buFont typeface="+mj-lt"/>
              <a:buAutoNum type="arabicPeriod"/>
            </a:pPr>
            <a:r>
              <a:rPr lang="id-ID" sz="1600" dirty="0">
                <a:solidFill>
                  <a:schemeClr val="dk1"/>
                </a:solidFill>
                <a:latin typeface="Dosis" pitchFamily="2" charset="0"/>
              </a:rPr>
              <a:t>Analisis jumlah customer baru pada masing-masing tahun</a:t>
            </a:r>
          </a:p>
          <a:p>
            <a:pPr marL="476250" lvl="0" algn="l" rtl="0">
              <a:spcBef>
                <a:spcPts val="0"/>
              </a:spcBef>
              <a:spcAft>
                <a:spcPts val="0"/>
              </a:spcAft>
              <a:buClr>
                <a:schemeClr val="dk1"/>
              </a:buClr>
              <a:buSzPts val="1500"/>
              <a:buFont typeface="+mj-lt"/>
              <a:buAutoNum type="arabicPeriod"/>
            </a:pPr>
            <a:r>
              <a:rPr lang="id-ID" sz="1600" dirty="0">
                <a:solidFill>
                  <a:schemeClr val="dk1"/>
                </a:solidFill>
                <a:latin typeface="Dosis" pitchFamily="2" charset="0"/>
              </a:rPr>
              <a:t>Analisis jumlah customer yang melakukan pembelian lebih dari satu kali (</a:t>
            </a:r>
            <a:r>
              <a:rPr lang="id-ID" sz="1600" i="1" dirty="0">
                <a:solidFill>
                  <a:schemeClr val="dk1"/>
                </a:solidFill>
                <a:latin typeface="Dosis" pitchFamily="2" charset="0"/>
              </a:rPr>
              <a:t>repeat order</a:t>
            </a:r>
            <a:r>
              <a:rPr lang="id-ID" sz="1600" dirty="0">
                <a:solidFill>
                  <a:schemeClr val="dk1"/>
                </a:solidFill>
                <a:latin typeface="Dosis" pitchFamily="2" charset="0"/>
              </a:rPr>
              <a:t>) pada masing-masing tahun</a:t>
            </a:r>
          </a:p>
          <a:p>
            <a:pPr marL="476250" lvl="0" algn="l" rtl="0">
              <a:spcBef>
                <a:spcPts val="0"/>
              </a:spcBef>
              <a:spcAft>
                <a:spcPts val="0"/>
              </a:spcAft>
              <a:buClr>
                <a:schemeClr val="dk1"/>
              </a:buClr>
              <a:buSzPts val="1500"/>
              <a:buFont typeface="+mj-lt"/>
              <a:buAutoNum type="arabicPeriod"/>
            </a:pPr>
            <a:r>
              <a:rPr lang="id-ID" sz="1600" dirty="0">
                <a:solidFill>
                  <a:schemeClr val="dk1"/>
                </a:solidFill>
                <a:latin typeface="Dosis" pitchFamily="2" charset="0"/>
              </a:rPr>
              <a:t>Analisis rata-rata jumlah order yang dilakukan customer untuk masing-masing tahun</a:t>
            </a:r>
          </a:p>
          <a:p>
            <a:pPr marL="133350" lvl="0" indent="0" algn="l" rtl="0">
              <a:spcBef>
                <a:spcPts val="0"/>
              </a:spcBef>
              <a:spcAft>
                <a:spcPts val="0"/>
              </a:spcAft>
              <a:buClr>
                <a:schemeClr val="dk1"/>
              </a:buClr>
              <a:buSzPts val="1500"/>
              <a:buNone/>
            </a:pPr>
            <a:r>
              <a:rPr lang="id-ID" sz="1600" dirty="0">
                <a:solidFill>
                  <a:schemeClr val="dk1"/>
                </a:solidFill>
                <a:latin typeface="Dosis" pitchFamily="2" charset="0"/>
              </a:rPr>
              <a:t>Dari keempat analisis tersebut, didapat tabel seperti pada tabel dibawah, beserta beberapa analisis grafik yang terdapat pada </a:t>
            </a:r>
            <a:r>
              <a:rPr lang="id-ID" sz="1600" i="1" dirty="0">
                <a:solidFill>
                  <a:schemeClr val="dk1"/>
                </a:solidFill>
                <a:latin typeface="Dosis" pitchFamily="2" charset="0"/>
              </a:rPr>
              <a:t>slide</a:t>
            </a:r>
            <a:r>
              <a:rPr lang="id-ID" sz="1600" dirty="0">
                <a:solidFill>
                  <a:schemeClr val="dk1"/>
                </a:solidFill>
                <a:latin typeface="Dosis" pitchFamily="2" charset="0"/>
              </a:rPr>
              <a:t> selanjutnya.</a:t>
            </a:r>
          </a:p>
        </p:txBody>
      </p:sp>
      <p:pic>
        <p:nvPicPr>
          <p:cNvPr id="3" name="Picture 2">
            <a:extLst>
              <a:ext uri="{FF2B5EF4-FFF2-40B4-BE49-F238E27FC236}">
                <a16:creationId xmlns:a16="http://schemas.microsoft.com/office/drawing/2014/main" id="{99255623-7FA5-480F-A5CA-7F9EA551E9F9}"/>
              </a:ext>
            </a:extLst>
          </p:cNvPr>
          <p:cNvPicPr>
            <a:picLocks noChangeAspect="1"/>
          </p:cNvPicPr>
          <p:nvPr/>
        </p:nvPicPr>
        <p:blipFill rotWithShape="1">
          <a:blip r:embed="rId3"/>
          <a:srcRect t="2721" r="1010" b="4753"/>
          <a:stretch/>
        </p:blipFill>
        <p:spPr>
          <a:xfrm>
            <a:off x="613003" y="3339803"/>
            <a:ext cx="7917993" cy="15526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733559-0D55-438A-9262-91B643A413B7}"/>
              </a:ext>
            </a:extLst>
          </p:cNvPr>
          <p:cNvPicPr>
            <a:picLocks noChangeAspect="1"/>
          </p:cNvPicPr>
          <p:nvPr/>
        </p:nvPicPr>
        <p:blipFill>
          <a:blip r:embed="rId2"/>
          <a:srcRect/>
          <a:stretch/>
        </p:blipFill>
        <p:spPr>
          <a:xfrm>
            <a:off x="4196563" y="684096"/>
            <a:ext cx="4803634" cy="4332748"/>
          </a:xfrm>
          <a:prstGeom prst="rect">
            <a:avLst/>
          </a:prstGeom>
        </p:spPr>
      </p:pic>
      <p:sp>
        <p:nvSpPr>
          <p:cNvPr id="6" name="Google Shape;54;p13">
            <a:extLst>
              <a:ext uri="{FF2B5EF4-FFF2-40B4-BE49-F238E27FC236}">
                <a16:creationId xmlns:a16="http://schemas.microsoft.com/office/drawing/2014/main" id="{84F60BD1-7A9C-4299-9A72-2B37E2FA474C}"/>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7" name="Google Shape;56;p13">
            <a:extLst>
              <a:ext uri="{FF2B5EF4-FFF2-40B4-BE49-F238E27FC236}">
                <a16:creationId xmlns:a16="http://schemas.microsoft.com/office/drawing/2014/main" id="{5695EA12-3938-4851-BA48-5CD619402854}"/>
              </a:ext>
            </a:extLst>
          </p:cNvPr>
          <p:cNvSpPr txBox="1">
            <a:spLocks noGrp="1"/>
          </p:cNvSpPr>
          <p:nvPr>
            <p:ph type="body" idx="1"/>
          </p:nvPr>
        </p:nvSpPr>
        <p:spPr>
          <a:xfrm>
            <a:off x="311700" y="684096"/>
            <a:ext cx="3892379" cy="4332748"/>
          </a:xfrm>
          <a:prstGeom prst="rect">
            <a:avLst/>
          </a:prstGeom>
        </p:spPr>
        <p:txBody>
          <a:bodyPr spcFirstLastPara="1" wrap="square" lIns="91425" tIns="91425" rIns="91425" bIns="91425" anchor="ctr" anchorCtr="0">
            <a:normAutofit/>
          </a:bodyPr>
          <a:lstStyle/>
          <a:p>
            <a:pPr marL="133350" lvl="0" indent="0" rtl="0">
              <a:spcBef>
                <a:spcPts val="0"/>
              </a:spcBef>
              <a:spcAft>
                <a:spcPts val="0"/>
              </a:spcAft>
              <a:buClr>
                <a:schemeClr val="dk1"/>
              </a:buClr>
              <a:buSzPts val="1500"/>
              <a:buNone/>
            </a:pPr>
            <a:r>
              <a:rPr lang="id-ID" sz="1800" dirty="0">
                <a:solidFill>
                  <a:schemeClr val="dk1"/>
                </a:solidFill>
                <a:latin typeface="Dosis" pitchFamily="2" charset="0"/>
              </a:rPr>
              <a:t>Dari grafik disamping, dapat disimpulkan bahwa:</a:t>
            </a:r>
          </a:p>
          <a:p>
            <a:pPr marL="133350" lvl="0" indent="0" rtl="0">
              <a:spcBef>
                <a:spcPts val="0"/>
              </a:spcBef>
              <a:spcAft>
                <a:spcPts val="0"/>
              </a:spcAft>
              <a:buClr>
                <a:schemeClr val="dk1"/>
              </a:buClr>
              <a:buSzPts val="1500"/>
              <a:buNone/>
            </a:pPr>
            <a:endParaRPr lang="id-ID" sz="1800" dirty="0">
              <a:solidFill>
                <a:schemeClr val="dk1"/>
              </a:solidFill>
              <a:latin typeface="Dosis" pitchFamily="2" charset="0"/>
            </a:endParaRPr>
          </a:p>
          <a:p>
            <a:pPr marL="457200" lvl="0" indent="-323850" rtl="0">
              <a:spcBef>
                <a:spcPts val="0"/>
              </a:spcBef>
              <a:spcAft>
                <a:spcPts val="0"/>
              </a:spcAft>
              <a:buClr>
                <a:schemeClr val="dk1"/>
              </a:buClr>
              <a:buSzPts val="1500"/>
              <a:buChar char="●"/>
            </a:pPr>
            <a:r>
              <a:rPr lang="id-ID" sz="1800" dirty="0">
                <a:solidFill>
                  <a:schemeClr val="dk1"/>
                </a:solidFill>
                <a:latin typeface="Dosis" pitchFamily="2" charset="0"/>
              </a:rPr>
              <a:t>Rata-rata Pengguna Aktif Bulanan (MAU) per tahunnya terus meningkat secara perlahan</a:t>
            </a:r>
          </a:p>
          <a:p>
            <a:pPr indent="-323850">
              <a:buClr>
                <a:schemeClr val="dk1"/>
              </a:buClr>
              <a:buSzPts val="1500"/>
            </a:pPr>
            <a:r>
              <a:rPr lang="id-ID" sz="1800" dirty="0">
                <a:solidFill>
                  <a:schemeClr val="dk1"/>
                </a:solidFill>
                <a:latin typeface="Dosis" pitchFamily="2" charset="0"/>
              </a:rPr>
              <a:t>Total pelanggan baru terus meningkat per tahunnya, namun peningkatan yang sangat signifikan terjadi dari 2016 ke 2017</a:t>
            </a:r>
          </a:p>
        </p:txBody>
      </p:sp>
    </p:spTree>
    <p:extLst>
      <p:ext uri="{BB962C8B-B14F-4D97-AF65-F5344CB8AC3E}">
        <p14:creationId xmlns:p14="http://schemas.microsoft.com/office/powerpoint/2010/main" val="1446284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5F83F2-8AE2-4DCE-BAA3-5780F654C3A7}"/>
              </a:ext>
            </a:extLst>
          </p:cNvPr>
          <p:cNvSpPr>
            <a:spLocks noGrp="1"/>
          </p:cNvSpPr>
          <p:nvPr>
            <p:ph type="body" idx="2"/>
          </p:nvPr>
        </p:nvSpPr>
        <p:spPr>
          <a:xfrm>
            <a:off x="4991283" y="1126971"/>
            <a:ext cx="3999900" cy="2889558"/>
          </a:xfrm>
        </p:spPr>
        <p:txBody>
          <a:bodyPr anchor="ctr">
            <a:normAutofit/>
          </a:bodyPr>
          <a:lstStyle/>
          <a:p>
            <a:pPr marL="139700" indent="0">
              <a:buNone/>
            </a:pPr>
            <a:r>
              <a:rPr lang="id-ID" sz="1800" dirty="0">
                <a:latin typeface="Dosis" pitchFamily="2" charset="0"/>
              </a:rPr>
              <a:t>Bersamaan dengan meningkatnya pelanggan baru, pengulangan order pun mengalami hal yang sama, yaitu peningkatan secara signifikan dari 2016 ke 2017.</a:t>
            </a:r>
            <a:endParaRPr lang="en-US" sz="1800" dirty="0">
              <a:latin typeface="Dosis" pitchFamily="2" charset="0"/>
            </a:endParaRPr>
          </a:p>
        </p:txBody>
      </p:sp>
      <p:sp>
        <p:nvSpPr>
          <p:cNvPr id="5" name="Google Shape;54;p13">
            <a:extLst>
              <a:ext uri="{FF2B5EF4-FFF2-40B4-BE49-F238E27FC236}">
                <a16:creationId xmlns:a16="http://schemas.microsoft.com/office/drawing/2014/main" id="{C9ABF2A9-BBFB-44F3-9AE4-368598E6F7FF}"/>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pic>
        <p:nvPicPr>
          <p:cNvPr id="7" name="Picture 6">
            <a:extLst>
              <a:ext uri="{FF2B5EF4-FFF2-40B4-BE49-F238E27FC236}">
                <a16:creationId xmlns:a16="http://schemas.microsoft.com/office/drawing/2014/main" id="{97CEE8B9-EA81-470E-855B-B493DB578954}"/>
              </a:ext>
            </a:extLst>
          </p:cNvPr>
          <p:cNvPicPr>
            <a:picLocks noChangeAspect="1"/>
          </p:cNvPicPr>
          <p:nvPr/>
        </p:nvPicPr>
        <p:blipFill>
          <a:blip r:embed="rId2"/>
          <a:srcRect/>
          <a:stretch/>
        </p:blipFill>
        <p:spPr>
          <a:xfrm>
            <a:off x="181172" y="1126971"/>
            <a:ext cx="4810111" cy="2889558"/>
          </a:xfrm>
          <a:prstGeom prst="rect">
            <a:avLst/>
          </a:prstGeom>
        </p:spPr>
      </p:pic>
    </p:spTree>
    <p:extLst>
      <p:ext uri="{BB962C8B-B14F-4D97-AF65-F5344CB8AC3E}">
        <p14:creationId xmlns:p14="http://schemas.microsoft.com/office/powerpoint/2010/main" val="3733363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E30D56-B298-4451-93EF-2EAC9A0F5DBA}"/>
              </a:ext>
            </a:extLst>
          </p:cNvPr>
          <p:cNvSpPr>
            <a:spLocks noGrp="1"/>
          </p:cNvSpPr>
          <p:nvPr>
            <p:ph type="body" idx="1"/>
          </p:nvPr>
        </p:nvSpPr>
        <p:spPr>
          <a:xfrm>
            <a:off x="249915" y="1152475"/>
            <a:ext cx="3999900" cy="3416400"/>
          </a:xfrm>
        </p:spPr>
        <p:txBody>
          <a:bodyPr anchor="ctr">
            <a:normAutofit/>
          </a:bodyPr>
          <a:lstStyle/>
          <a:p>
            <a:pPr marL="139700" indent="0" algn="r">
              <a:buNone/>
            </a:pPr>
            <a:r>
              <a:rPr lang="en-US" sz="1800" dirty="0">
                <a:latin typeface="Dosis" pitchFamily="2" charset="0"/>
              </a:rPr>
              <a:t>Dari </a:t>
            </a:r>
            <a:r>
              <a:rPr lang="en-US" sz="1800" dirty="0" err="1">
                <a:latin typeface="Dosis" pitchFamily="2" charset="0"/>
              </a:rPr>
              <a:t>grafik</a:t>
            </a:r>
            <a:r>
              <a:rPr lang="en-US" sz="1800" dirty="0">
                <a:latin typeface="Dosis" pitchFamily="2" charset="0"/>
              </a:rPr>
              <a:t> di</a:t>
            </a:r>
            <a:r>
              <a:rPr lang="id-ID" sz="1800" dirty="0">
                <a:latin typeface="Dosis" pitchFamily="2" charset="0"/>
              </a:rPr>
              <a:t>samping</a:t>
            </a:r>
            <a:r>
              <a:rPr lang="en-US" sz="1800" dirty="0">
                <a:latin typeface="Dosis" pitchFamily="2" charset="0"/>
              </a:rPr>
              <a:t> </a:t>
            </a:r>
            <a:r>
              <a:rPr lang="en-US" sz="1800" dirty="0" err="1">
                <a:latin typeface="Dosis" pitchFamily="2" charset="0"/>
              </a:rPr>
              <a:t>dapat</a:t>
            </a:r>
            <a:r>
              <a:rPr lang="en-US" sz="1800" dirty="0">
                <a:latin typeface="Dosis" pitchFamily="2" charset="0"/>
              </a:rPr>
              <a:t> </a:t>
            </a:r>
            <a:r>
              <a:rPr lang="en-US" sz="1800" dirty="0" err="1">
                <a:latin typeface="Dosis" pitchFamily="2" charset="0"/>
              </a:rPr>
              <a:t>diketahui</a:t>
            </a:r>
            <a:r>
              <a:rPr lang="en-US" sz="1800" dirty="0">
                <a:latin typeface="Dosis" pitchFamily="2" charset="0"/>
              </a:rPr>
              <a:t> </a:t>
            </a:r>
            <a:r>
              <a:rPr lang="en-US" sz="1800" dirty="0" err="1">
                <a:latin typeface="Dosis" pitchFamily="2" charset="0"/>
              </a:rPr>
              <a:t>bahwa</a:t>
            </a:r>
            <a:r>
              <a:rPr lang="en-US" sz="1800" dirty="0">
                <a:latin typeface="Dosis" pitchFamily="2" charset="0"/>
              </a:rPr>
              <a:t> rata-rata </a:t>
            </a:r>
            <a:r>
              <a:rPr lang="en-US" sz="1800" dirty="0" err="1">
                <a:latin typeface="Dosis" pitchFamily="2" charset="0"/>
              </a:rPr>
              <a:t>pelanggan</a:t>
            </a:r>
            <a:r>
              <a:rPr lang="en-US" sz="1800" dirty="0">
                <a:latin typeface="Dosis" pitchFamily="2" charset="0"/>
              </a:rPr>
              <a:t> </a:t>
            </a:r>
            <a:r>
              <a:rPr lang="en-US" sz="1800" dirty="0" err="1">
                <a:latin typeface="Dosis" pitchFamily="2" charset="0"/>
              </a:rPr>
              <a:t>setiap</a:t>
            </a:r>
            <a:r>
              <a:rPr lang="en-US" sz="1800" dirty="0">
                <a:latin typeface="Dosis" pitchFamily="2" charset="0"/>
              </a:rPr>
              <a:t> </a:t>
            </a:r>
            <a:r>
              <a:rPr lang="en-US" sz="1800" dirty="0" err="1">
                <a:latin typeface="Dosis" pitchFamily="2" charset="0"/>
              </a:rPr>
              <a:t>tahunnya</a:t>
            </a:r>
            <a:r>
              <a:rPr lang="en-US" sz="1800" dirty="0">
                <a:latin typeface="Dosis" pitchFamily="2" charset="0"/>
              </a:rPr>
              <a:t> </a:t>
            </a:r>
            <a:r>
              <a:rPr lang="en-US" sz="1800" dirty="0" err="1">
                <a:latin typeface="Dosis" pitchFamily="2" charset="0"/>
              </a:rPr>
              <a:t>cenderung</a:t>
            </a:r>
            <a:r>
              <a:rPr lang="en-US" sz="1800" dirty="0">
                <a:latin typeface="Dosis" pitchFamily="2" charset="0"/>
              </a:rPr>
              <a:t> </a:t>
            </a:r>
            <a:r>
              <a:rPr lang="en-US" sz="1800" dirty="0" err="1">
                <a:latin typeface="Dosis" pitchFamily="2" charset="0"/>
              </a:rPr>
              <a:t>hanya</a:t>
            </a:r>
            <a:r>
              <a:rPr lang="en-US" sz="1800" dirty="0">
                <a:latin typeface="Dosis" pitchFamily="2" charset="0"/>
              </a:rPr>
              <a:t> </a:t>
            </a:r>
            <a:r>
              <a:rPr lang="en-US" sz="1800" dirty="0" err="1">
                <a:latin typeface="Dosis" pitchFamily="2" charset="0"/>
              </a:rPr>
              <a:t>melakukan</a:t>
            </a:r>
            <a:r>
              <a:rPr lang="en-US" sz="1800" dirty="0">
                <a:latin typeface="Dosis" pitchFamily="2" charset="0"/>
              </a:rPr>
              <a:t> order </a:t>
            </a:r>
            <a:r>
              <a:rPr lang="en-US" sz="1800" dirty="0" err="1">
                <a:latin typeface="Dosis" pitchFamily="2" charset="0"/>
              </a:rPr>
              <a:t>satu</a:t>
            </a:r>
            <a:r>
              <a:rPr lang="en-US" sz="1800" dirty="0">
                <a:latin typeface="Dosis" pitchFamily="2" charset="0"/>
              </a:rPr>
              <a:t> kali, </a:t>
            </a:r>
            <a:r>
              <a:rPr lang="en-US" sz="1800" dirty="0" err="1">
                <a:latin typeface="Dosis" pitchFamily="2" charset="0"/>
              </a:rPr>
              <a:t>artinya</a:t>
            </a:r>
            <a:r>
              <a:rPr lang="en-US" sz="1800" dirty="0">
                <a:latin typeface="Dosis" pitchFamily="2" charset="0"/>
              </a:rPr>
              <a:t> </a:t>
            </a:r>
            <a:r>
              <a:rPr lang="en-US" sz="1800" dirty="0" err="1">
                <a:latin typeface="Dosis" pitchFamily="2" charset="0"/>
              </a:rPr>
              <a:t>mayoritas</a:t>
            </a:r>
            <a:r>
              <a:rPr lang="en-US" sz="1800" dirty="0">
                <a:latin typeface="Dosis" pitchFamily="2" charset="0"/>
              </a:rPr>
              <a:t> </a:t>
            </a:r>
            <a:r>
              <a:rPr lang="en-US" sz="1800" dirty="0" err="1">
                <a:latin typeface="Dosis" pitchFamily="2" charset="0"/>
              </a:rPr>
              <a:t>pelanggan</a:t>
            </a:r>
            <a:r>
              <a:rPr lang="en-US" sz="1800" dirty="0">
                <a:latin typeface="Dosis" pitchFamily="2" charset="0"/>
              </a:rPr>
              <a:t> </a:t>
            </a:r>
            <a:r>
              <a:rPr lang="en-US" sz="1800" dirty="0" err="1">
                <a:latin typeface="Dosis" pitchFamily="2" charset="0"/>
              </a:rPr>
              <a:t>tidak</a:t>
            </a:r>
            <a:r>
              <a:rPr lang="en-US" sz="1800" dirty="0">
                <a:latin typeface="Dosis" pitchFamily="2" charset="0"/>
              </a:rPr>
              <a:t> </a:t>
            </a:r>
            <a:r>
              <a:rPr lang="en-US" sz="1800" dirty="0" err="1">
                <a:latin typeface="Dosis" pitchFamily="2" charset="0"/>
              </a:rPr>
              <a:t>melakukan</a:t>
            </a:r>
            <a:r>
              <a:rPr lang="en-US" sz="1800" dirty="0">
                <a:latin typeface="Dosis" pitchFamily="2" charset="0"/>
              </a:rPr>
              <a:t> repeat order.</a:t>
            </a:r>
          </a:p>
        </p:txBody>
      </p:sp>
      <p:sp>
        <p:nvSpPr>
          <p:cNvPr id="5" name="Google Shape;54;p13">
            <a:extLst>
              <a:ext uri="{FF2B5EF4-FFF2-40B4-BE49-F238E27FC236}">
                <a16:creationId xmlns:a16="http://schemas.microsoft.com/office/drawing/2014/main" id="{407FF89E-19CE-4233-92C7-11707F1F63C9}"/>
              </a:ext>
            </a:extLst>
          </p:cNvPr>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pic>
        <p:nvPicPr>
          <p:cNvPr id="7" name="Picture 6">
            <a:extLst>
              <a:ext uri="{FF2B5EF4-FFF2-40B4-BE49-F238E27FC236}">
                <a16:creationId xmlns:a16="http://schemas.microsoft.com/office/drawing/2014/main" id="{5D01DAAF-B860-4431-A3AE-7FCAA05BC014}"/>
              </a:ext>
            </a:extLst>
          </p:cNvPr>
          <p:cNvPicPr>
            <a:picLocks noChangeAspect="1"/>
          </p:cNvPicPr>
          <p:nvPr/>
        </p:nvPicPr>
        <p:blipFill>
          <a:blip r:embed="rId2"/>
          <a:stretch>
            <a:fillRect/>
          </a:stretch>
        </p:blipFill>
        <p:spPr>
          <a:xfrm>
            <a:off x="4243964" y="1195980"/>
            <a:ext cx="4838252" cy="2906463"/>
          </a:xfrm>
          <a:prstGeom prst="rect">
            <a:avLst/>
          </a:prstGeom>
        </p:spPr>
      </p:pic>
    </p:spTree>
    <p:extLst>
      <p:ext uri="{BB962C8B-B14F-4D97-AF65-F5344CB8AC3E}">
        <p14:creationId xmlns:p14="http://schemas.microsoft.com/office/powerpoint/2010/main" val="421370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311700" y="729343"/>
            <a:ext cx="8520600" cy="4332514"/>
          </a:xfrm>
          <a:prstGeom prst="rect">
            <a:avLst/>
          </a:prstGeom>
        </p:spPr>
        <p:txBody>
          <a:bodyPr spcFirstLastPara="1" wrap="square" lIns="91425" tIns="91425" rIns="91425" bIns="91425" anchor="ctr" anchorCtr="0">
            <a:normAutofit/>
          </a:bodyPr>
          <a:lstStyle/>
          <a:p>
            <a:pPr marL="133350" indent="0">
              <a:buClr>
                <a:schemeClr val="dk1"/>
              </a:buClr>
              <a:buSzPts val="1500"/>
              <a:buNone/>
            </a:pPr>
            <a:r>
              <a:rPr lang="sv-SE" dirty="0">
                <a:solidFill>
                  <a:schemeClr val="tx1"/>
                </a:solidFill>
                <a:latin typeface="Dosis" pitchFamily="2" charset="0"/>
              </a:rPr>
              <a:t>Tahapan ini menggunakan tiga dari delapan dataset yang diberikan, serta menambahkan empat dataset baru. Dari ke</a:t>
            </a:r>
            <a:r>
              <a:rPr lang="id-ID" dirty="0">
                <a:solidFill>
                  <a:schemeClr val="tx1"/>
                </a:solidFill>
                <a:latin typeface="Dosis" pitchFamily="2" charset="0"/>
              </a:rPr>
              <a:t>tiga</a:t>
            </a:r>
            <a:r>
              <a:rPr lang="sv-SE" dirty="0">
                <a:solidFill>
                  <a:schemeClr val="tx1"/>
                </a:solidFill>
                <a:latin typeface="Dosis" pitchFamily="2" charset="0"/>
              </a:rPr>
              <a:t> dataset tersebut, dilakukan beberapa analisis diantaranya sebagai berikut:</a:t>
            </a:r>
          </a:p>
          <a:p>
            <a:pPr marL="476250" lvl="0" algn="l" rtl="0">
              <a:spcBef>
                <a:spcPts val="0"/>
              </a:spcBef>
              <a:spcAft>
                <a:spcPts val="0"/>
              </a:spcAft>
              <a:buClr>
                <a:schemeClr val="dk1"/>
              </a:buClr>
              <a:buSzPts val="1500"/>
              <a:buFont typeface="+mj-lt"/>
              <a:buAutoNum type="arabicPeriod"/>
            </a:pPr>
            <a:r>
              <a:rPr lang="sv-SE" dirty="0">
                <a:solidFill>
                  <a:schemeClr val="tx1"/>
                </a:solidFill>
                <a:latin typeface="Dosis" pitchFamily="2" charset="0"/>
              </a:rPr>
              <a:t>Membuat tabel yang berisi informasi pendapatan/revenue perusahaan total untuk masing-masing tahun</a:t>
            </a:r>
            <a:endParaRPr lang="id-ID" dirty="0">
              <a:solidFill>
                <a:schemeClr val="tx1"/>
              </a:solidFill>
              <a:latin typeface="Dosis" pitchFamily="2" charset="0"/>
            </a:endParaRPr>
          </a:p>
          <a:p>
            <a:pPr marL="476250" lvl="0" algn="l" rtl="0">
              <a:spcBef>
                <a:spcPts val="0"/>
              </a:spcBef>
              <a:spcAft>
                <a:spcPts val="0"/>
              </a:spcAft>
              <a:buClr>
                <a:schemeClr val="dk1"/>
              </a:buClr>
              <a:buSzPts val="1500"/>
              <a:buFont typeface="+mj-lt"/>
              <a:buAutoNum type="arabicPeriod"/>
            </a:pPr>
            <a:r>
              <a:rPr lang="sv-SE" dirty="0">
                <a:solidFill>
                  <a:schemeClr val="tx1"/>
                </a:solidFill>
                <a:latin typeface="Dosis" pitchFamily="2" charset="0"/>
              </a:rPr>
              <a:t>Membuat tabel yang berisi informasi jumlah cancel order total untuk masing-masing tahun</a:t>
            </a:r>
            <a:endParaRPr lang="id-ID" dirty="0">
              <a:solidFill>
                <a:schemeClr val="tx1"/>
              </a:solidFill>
              <a:latin typeface="Dosis" pitchFamily="2" charset="0"/>
            </a:endParaRPr>
          </a:p>
          <a:p>
            <a:pPr marL="476250" lvl="0" algn="l" rtl="0">
              <a:spcBef>
                <a:spcPts val="0"/>
              </a:spcBef>
              <a:spcAft>
                <a:spcPts val="0"/>
              </a:spcAft>
              <a:buClr>
                <a:schemeClr val="dk1"/>
              </a:buClr>
              <a:buSzPts val="1500"/>
              <a:buFont typeface="+mj-lt"/>
              <a:buAutoNum type="arabicPeriod"/>
            </a:pPr>
            <a:r>
              <a:rPr lang="sv-SE" dirty="0">
                <a:solidFill>
                  <a:schemeClr val="tx1"/>
                </a:solidFill>
                <a:latin typeface="Dosis" pitchFamily="2" charset="0"/>
              </a:rPr>
              <a:t>Membuat tabel yang berisi nama kategori produk yang memberikan pendapatan total tertinggi untuk masing-masing tahun</a:t>
            </a:r>
            <a:endParaRPr lang="id-ID" dirty="0">
              <a:solidFill>
                <a:schemeClr val="tx1"/>
              </a:solidFill>
              <a:latin typeface="Dosis" pitchFamily="2" charset="0"/>
            </a:endParaRPr>
          </a:p>
          <a:p>
            <a:pPr marL="476250" lvl="0" algn="l" rtl="0">
              <a:spcBef>
                <a:spcPts val="0"/>
              </a:spcBef>
              <a:spcAft>
                <a:spcPts val="0"/>
              </a:spcAft>
              <a:buClr>
                <a:schemeClr val="dk1"/>
              </a:buClr>
              <a:buSzPts val="1500"/>
              <a:buFont typeface="+mj-lt"/>
              <a:buAutoNum type="arabicPeriod"/>
            </a:pPr>
            <a:r>
              <a:rPr lang="sv-SE" dirty="0">
                <a:solidFill>
                  <a:schemeClr val="tx1"/>
                </a:solidFill>
                <a:latin typeface="Dosis" pitchFamily="2" charset="0"/>
              </a:rPr>
              <a:t>Membuat tabel yang berisi nama kategori produk yang memiliki jumlah cancel order terbanyak untuk masing-masing tahun</a:t>
            </a:r>
            <a:endParaRPr lang="id-ID" dirty="0">
              <a:solidFill>
                <a:schemeClr val="tx1"/>
              </a:solidFill>
              <a:latin typeface="Dosis" pitchFamily="2" charset="0"/>
            </a:endParaRPr>
          </a:p>
          <a:p>
            <a:pPr marL="476250" lvl="0" algn="l" rtl="0">
              <a:spcBef>
                <a:spcPts val="0"/>
              </a:spcBef>
              <a:spcAft>
                <a:spcPts val="0"/>
              </a:spcAft>
              <a:buClr>
                <a:schemeClr val="dk1"/>
              </a:buClr>
              <a:buSzPts val="1500"/>
              <a:buFont typeface="+mj-lt"/>
              <a:buAutoNum type="arabicPeriod"/>
            </a:pPr>
            <a:r>
              <a:rPr lang="sv-SE" dirty="0">
                <a:solidFill>
                  <a:schemeClr val="tx1"/>
                </a:solidFill>
                <a:latin typeface="Dosis" pitchFamily="2" charset="0"/>
              </a:rPr>
              <a:t>Menggabungkan informasi-informasi yang telah didapatkan ke dalam satu tampilan tabel</a:t>
            </a:r>
            <a:endParaRPr lang="id-ID" dirty="0">
              <a:solidFill>
                <a:schemeClr val="tx1"/>
              </a:solidFill>
              <a:latin typeface="Dosis"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311700" y="1062680"/>
            <a:ext cx="8520600" cy="842861"/>
          </a:xfrm>
          <a:prstGeom prst="rect">
            <a:avLst/>
          </a:prstGeom>
        </p:spPr>
        <p:txBody>
          <a:bodyPr spcFirstLastPara="1" wrap="square" lIns="91425" tIns="91425" rIns="91425" bIns="91425" anchor="t" anchorCtr="0">
            <a:normAutofit/>
          </a:bodyPr>
          <a:lstStyle/>
          <a:p>
            <a:pPr marL="133350" indent="0" algn="ctr">
              <a:buClr>
                <a:schemeClr val="dk1"/>
              </a:buClr>
              <a:buSzPts val="1500"/>
              <a:buNone/>
            </a:pPr>
            <a:r>
              <a:rPr lang="id-ID" dirty="0">
                <a:solidFill>
                  <a:schemeClr val="dk1"/>
                </a:solidFill>
                <a:latin typeface="Dosis" pitchFamily="2" charset="0"/>
              </a:rPr>
              <a:t>Dari kelima analisis tersebut, didapat tabel seperti pada tabel dibawah, beserrta beberapa analisis grafik yang terdapat pada </a:t>
            </a:r>
            <a:r>
              <a:rPr lang="id-ID" i="1" dirty="0">
                <a:solidFill>
                  <a:schemeClr val="dk1"/>
                </a:solidFill>
                <a:latin typeface="Dosis" pitchFamily="2" charset="0"/>
              </a:rPr>
              <a:t>slide</a:t>
            </a:r>
            <a:r>
              <a:rPr lang="id-ID" dirty="0">
                <a:solidFill>
                  <a:schemeClr val="dk1"/>
                </a:solidFill>
                <a:latin typeface="Dosis" pitchFamily="2" charset="0"/>
              </a:rPr>
              <a:t> selanjutnya.</a:t>
            </a:r>
          </a:p>
          <a:p>
            <a:pPr marL="133350" indent="0" algn="ctr">
              <a:buClr>
                <a:schemeClr val="dk1"/>
              </a:buClr>
              <a:buSzPts val="1500"/>
              <a:buNone/>
            </a:pPr>
            <a:endParaRPr lang="sv-SE" sz="1600" dirty="0">
              <a:solidFill>
                <a:schemeClr val="dk1"/>
              </a:solidFill>
              <a:latin typeface="Dosis" pitchFamily="2" charset="0"/>
            </a:endParaRPr>
          </a:p>
        </p:txBody>
      </p:sp>
      <p:pic>
        <p:nvPicPr>
          <p:cNvPr id="3" name="Picture 2">
            <a:extLst>
              <a:ext uri="{FF2B5EF4-FFF2-40B4-BE49-F238E27FC236}">
                <a16:creationId xmlns:a16="http://schemas.microsoft.com/office/drawing/2014/main" id="{B1FB5AB8-B6FF-4E51-B422-9374E069BFB1}"/>
              </a:ext>
            </a:extLst>
          </p:cNvPr>
          <p:cNvPicPr>
            <a:picLocks noChangeAspect="1"/>
          </p:cNvPicPr>
          <p:nvPr/>
        </p:nvPicPr>
        <p:blipFill rotWithShape="1">
          <a:blip r:embed="rId3"/>
          <a:srcRect r="42568"/>
          <a:stretch/>
        </p:blipFill>
        <p:spPr>
          <a:xfrm>
            <a:off x="1377677" y="1950221"/>
            <a:ext cx="6388646" cy="1243057"/>
          </a:xfrm>
          <a:prstGeom prst="rect">
            <a:avLst/>
          </a:prstGeom>
        </p:spPr>
      </p:pic>
      <p:pic>
        <p:nvPicPr>
          <p:cNvPr id="5" name="Picture 4">
            <a:extLst>
              <a:ext uri="{FF2B5EF4-FFF2-40B4-BE49-F238E27FC236}">
                <a16:creationId xmlns:a16="http://schemas.microsoft.com/office/drawing/2014/main" id="{45D141D8-4981-429B-8107-620EBEA29B75}"/>
              </a:ext>
            </a:extLst>
          </p:cNvPr>
          <p:cNvPicPr>
            <a:picLocks noChangeAspect="1"/>
          </p:cNvPicPr>
          <p:nvPr/>
        </p:nvPicPr>
        <p:blipFill rotWithShape="1">
          <a:blip r:embed="rId3"/>
          <a:srcRect l="57432"/>
          <a:stretch/>
        </p:blipFill>
        <p:spPr>
          <a:xfrm>
            <a:off x="2580267" y="3346321"/>
            <a:ext cx="4592929" cy="1205731"/>
          </a:xfrm>
          <a:prstGeom prst="rect">
            <a:avLst/>
          </a:prstGeom>
        </p:spPr>
      </p:pic>
      <p:pic>
        <p:nvPicPr>
          <p:cNvPr id="7" name="Picture 6">
            <a:extLst>
              <a:ext uri="{FF2B5EF4-FFF2-40B4-BE49-F238E27FC236}">
                <a16:creationId xmlns:a16="http://schemas.microsoft.com/office/drawing/2014/main" id="{DC66B84D-A25C-4E7C-B609-F723956D5900}"/>
              </a:ext>
            </a:extLst>
          </p:cNvPr>
          <p:cNvPicPr>
            <a:picLocks noChangeAspect="1"/>
          </p:cNvPicPr>
          <p:nvPr/>
        </p:nvPicPr>
        <p:blipFill rotWithShape="1">
          <a:blip r:embed="rId3"/>
          <a:srcRect r="95541"/>
          <a:stretch/>
        </p:blipFill>
        <p:spPr>
          <a:xfrm>
            <a:off x="2100646" y="3346321"/>
            <a:ext cx="479621" cy="1201864"/>
          </a:xfrm>
          <a:prstGeom prst="rect">
            <a:avLst/>
          </a:prstGeom>
        </p:spPr>
      </p:pic>
    </p:spTree>
    <p:extLst>
      <p:ext uri="{BB962C8B-B14F-4D97-AF65-F5344CB8AC3E}">
        <p14:creationId xmlns:p14="http://schemas.microsoft.com/office/powerpoint/2010/main" val="18599851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892</Words>
  <Application>Microsoft Office PowerPoint</Application>
  <PresentationFormat>On-screen Show (16:9)</PresentationFormat>
  <Paragraphs>60</Paragraphs>
  <Slides>14</Slides>
  <Notes>11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vt:i4>
      </vt:variant>
    </vt:vector>
  </HeadingPairs>
  <TitlesOfParts>
    <vt:vector size="20" baseType="lpstr">
      <vt:lpstr>Arial</vt:lpstr>
      <vt:lpstr>Dosis</vt:lpstr>
      <vt:lpstr>Nunito</vt:lpstr>
      <vt:lpstr>Simple Light</vt:lpstr>
      <vt:lpstr>Simple Light</vt:lpstr>
      <vt:lpstr>1_Simple Light</vt:lpstr>
      <vt:lpstr>Analyzing eCommerce Business Performance with SQL</vt:lpstr>
      <vt:lpstr>Overview</vt:lpstr>
      <vt:lpstr>Data Preparation</vt:lpstr>
      <vt:lpstr>Annual Customer Activity Growth Analysis</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Bintang Sirius</cp:lastModifiedBy>
  <cp:revision>6</cp:revision>
  <dcterms:modified xsi:type="dcterms:W3CDTF">2024-07-29T04:22:24Z</dcterms:modified>
</cp:coreProperties>
</file>